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Ultra-Bold" charset="1" panose="000009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Semi-Bold" charset="1" panose="000007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" charset="1" panose="000005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research.google.com/drive/1o_UjZCSeCM8UsjpjkD74dbGPkOX0UsSs?usp=sharing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53" y="5615657"/>
            <a:ext cx="19633980" cy="5857009"/>
            <a:chOff x="0" y="0"/>
            <a:chExt cx="5171089" cy="1542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542587"/>
            </a:xfrm>
            <a:custGeom>
              <a:avLst/>
              <a:gdLst/>
              <a:ahLst/>
              <a:cxnLst/>
              <a:rect r="r" b="b" t="t" l="l"/>
              <a:pathLst>
                <a:path h="1542587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93709" y="-6797019"/>
            <a:ext cx="12911838" cy="12648221"/>
          </a:xfrm>
          <a:custGeom>
            <a:avLst/>
            <a:gdLst/>
            <a:ahLst/>
            <a:cxnLst/>
            <a:rect r="r" b="b" t="t" l="l"/>
            <a:pathLst>
              <a:path h="12648221" w="12911838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133368" y="3213363"/>
            <a:ext cx="13034904" cy="12089874"/>
          </a:xfrm>
          <a:custGeom>
            <a:avLst/>
            <a:gdLst/>
            <a:ahLst/>
            <a:cxnLst/>
            <a:rect r="r" b="b" t="t" l="l"/>
            <a:pathLst>
              <a:path h="12089874" w="1303490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56840" y="3623488"/>
            <a:ext cx="9824145" cy="5961830"/>
          </a:xfrm>
          <a:custGeom>
            <a:avLst/>
            <a:gdLst/>
            <a:ahLst/>
            <a:cxnLst/>
            <a:rect r="r" b="b" t="t" l="l"/>
            <a:pathLst>
              <a:path h="5961830" w="9824145">
                <a:moveTo>
                  <a:pt x="0" y="0"/>
                </a:moveTo>
                <a:lnTo>
                  <a:pt x="9824145" y="0"/>
                </a:lnTo>
                <a:lnTo>
                  <a:pt x="9824145" y="5961830"/>
                </a:lnTo>
                <a:lnTo>
                  <a:pt x="0" y="596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95947" y="1927356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4" y="0"/>
                </a:lnTo>
                <a:lnTo>
                  <a:pt x="3449294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4128" y="1943730"/>
            <a:ext cx="3187100" cy="4114800"/>
          </a:xfrm>
          <a:custGeom>
            <a:avLst/>
            <a:gdLst/>
            <a:ahLst/>
            <a:cxnLst/>
            <a:rect r="r" b="b" t="t" l="l"/>
            <a:pathLst>
              <a:path h="4114800" w="31871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91763" y="6058530"/>
            <a:ext cx="1669058" cy="3671927"/>
          </a:xfrm>
          <a:custGeom>
            <a:avLst/>
            <a:gdLst/>
            <a:ahLst/>
            <a:cxnLst/>
            <a:rect r="r" b="b" t="t" l="l"/>
            <a:pathLst>
              <a:path h="3671927" w="1669058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31623" y="646880"/>
            <a:ext cx="9699343" cy="122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3"/>
              </a:lnSpc>
              <a:spcBef>
                <a:spcPct val="0"/>
              </a:spcBef>
            </a:pPr>
            <a:r>
              <a:rPr lang="en-US" b="true" sz="6745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Market Price Retail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1623" y="2178876"/>
            <a:ext cx="9699343" cy="6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3"/>
              </a:lnSpc>
              <a:spcBef>
                <a:spcPct val="0"/>
              </a:spcBef>
            </a:pPr>
            <a:r>
              <a:rPr lang="en-US" b="true" sz="35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Cynthia Hocquet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Les produits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26971" y="2942090"/>
            <a:ext cx="5491577" cy="1309243"/>
            <a:chOff x="0" y="0"/>
            <a:chExt cx="1748143" cy="4167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8143" cy="416773"/>
            </a:xfrm>
            <a:custGeom>
              <a:avLst/>
              <a:gdLst/>
              <a:ahLst/>
              <a:cxnLst/>
              <a:rect r="r" b="b" t="t" l="l"/>
              <a:pathLst>
                <a:path h="416773" w="1748143">
                  <a:moveTo>
                    <a:pt x="74718" y="0"/>
                  </a:moveTo>
                  <a:lnTo>
                    <a:pt x="1673425" y="0"/>
                  </a:lnTo>
                  <a:cubicBezTo>
                    <a:pt x="1693241" y="0"/>
                    <a:pt x="1712246" y="7872"/>
                    <a:pt x="1726259" y="21885"/>
                  </a:cubicBezTo>
                  <a:cubicBezTo>
                    <a:pt x="1740271" y="35897"/>
                    <a:pt x="1748143" y="54902"/>
                    <a:pt x="1748143" y="74718"/>
                  </a:cubicBezTo>
                  <a:lnTo>
                    <a:pt x="1748143" y="342055"/>
                  </a:lnTo>
                  <a:cubicBezTo>
                    <a:pt x="1748143" y="361872"/>
                    <a:pt x="1740271" y="380877"/>
                    <a:pt x="1726259" y="394889"/>
                  </a:cubicBezTo>
                  <a:cubicBezTo>
                    <a:pt x="1712246" y="408901"/>
                    <a:pt x="1693241" y="416773"/>
                    <a:pt x="1673425" y="416773"/>
                  </a:cubicBezTo>
                  <a:lnTo>
                    <a:pt x="74718" y="416773"/>
                  </a:lnTo>
                  <a:cubicBezTo>
                    <a:pt x="54902" y="416773"/>
                    <a:pt x="35897" y="408901"/>
                    <a:pt x="21885" y="394889"/>
                  </a:cubicBezTo>
                  <a:cubicBezTo>
                    <a:pt x="7872" y="380877"/>
                    <a:pt x="0" y="361872"/>
                    <a:pt x="0" y="342055"/>
                  </a:cubicBezTo>
                  <a:lnTo>
                    <a:pt x="0" y="74718"/>
                  </a:lnTo>
                  <a:cubicBezTo>
                    <a:pt x="0" y="54902"/>
                    <a:pt x="7872" y="35897"/>
                    <a:pt x="21885" y="21885"/>
                  </a:cubicBezTo>
                  <a:cubicBezTo>
                    <a:pt x="35897" y="7872"/>
                    <a:pt x="54902" y="0"/>
                    <a:pt x="7471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8143" cy="454874"/>
            </a:xfrm>
            <a:prstGeom prst="rect">
              <a:avLst/>
            </a:prstGeom>
          </p:spPr>
          <p:txBody>
            <a:bodyPr anchor="ctr" rtlCol="false" tIns="42030" lIns="42030" bIns="42030" rIns="4203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806020" y="3143275"/>
            <a:ext cx="4167905" cy="41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01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Nombre de clients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6676" y="3695640"/>
            <a:ext cx="3592166" cy="30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099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792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936516" y="6354895"/>
            <a:ext cx="6241431" cy="1851738"/>
            <a:chOff x="0" y="0"/>
            <a:chExt cx="8321908" cy="246898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321908" cy="2468984"/>
              <a:chOff x="0" y="0"/>
              <a:chExt cx="1643834" cy="48770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43834" cy="487701"/>
              </a:xfrm>
              <a:custGeom>
                <a:avLst/>
                <a:gdLst/>
                <a:ahLst/>
                <a:cxnLst/>
                <a:rect r="r" b="b" t="t" l="l"/>
                <a:pathLst>
                  <a:path h="487701" w="1643834">
                    <a:moveTo>
                      <a:pt x="65742" y="0"/>
                    </a:moveTo>
                    <a:lnTo>
                      <a:pt x="1578092" y="0"/>
                    </a:lnTo>
                    <a:cubicBezTo>
                      <a:pt x="1595528" y="0"/>
                      <a:pt x="1612249" y="6926"/>
                      <a:pt x="1624578" y="19255"/>
                    </a:cubicBezTo>
                    <a:cubicBezTo>
                      <a:pt x="1636907" y="31584"/>
                      <a:pt x="1643834" y="48306"/>
                      <a:pt x="1643834" y="65742"/>
                    </a:cubicBezTo>
                    <a:lnTo>
                      <a:pt x="1643834" y="421959"/>
                    </a:lnTo>
                    <a:cubicBezTo>
                      <a:pt x="1643834" y="439395"/>
                      <a:pt x="1636907" y="456116"/>
                      <a:pt x="1624578" y="468445"/>
                    </a:cubicBezTo>
                    <a:cubicBezTo>
                      <a:pt x="1612249" y="480774"/>
                      <a:pt x="1595528" y="487701"/>
                      <a:pt x="1578092" y="487701"/>
                    </a:cubicBezTo>
                    <a:lnTo>
                      <a:pt x="65742" y="487701"/>
                    </a:lnTo>
                    <a:cubicBezTo>
                      <a:pt x="48306" y="487701"/>
                      <a:pt x="31584" y="480774"/>
                      <a:pt x="19255" y="468445"/>
                    </a:cubicBezTo>
                    <a:cubicBezTo>
                      <a:pt x="6926" y="456116"/>
                      <a:pt x="0" y="439395"/>
                      <a:pt x="0" y="421959"/>
                    </a:cubicBezTo>
                    <a:lnTo>
                      <a:pt x="0" y="65742"/>
                    </a:lnTo>
                    <a:cubicBezTo>
                      <a:pt x="0" y="48306"/>
                      <a:pt x="6926" y="31584"/>
                      <a:pt x="19255" y="19255"/>
                    </a:cubicBezTo>
                    <a:cubicBezTo>
                      <a:pt x="31584" y="6926"/>
                      <a:pt x="48306" y="0"/>
                      <a:pt x="65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643834" cy="5258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352562" y="303388"/>
              <a:ext cx="4053912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segment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04727" y="1062352"/>
              <a:ext cx="6837568" cy="1114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Les consommateurs hors entreprises et télétravail représentent la plus grosse part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53016" y="6354895"/>
            <a:ext cx="6804638" cy="1512723"/>
            <a:chOff x="0" y="0"/>
            <a:chExt cx="9072850" cy="201696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072850" cy="2016965"/>
              <a:chOff x="0" y="0"/>
              <a:chExt cx="1792168" cy="39841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92168" cy="398413"/>
              </a:xfrm>
              <a:custGeom>
                <a:avLst/>
                <a:gdLst/>
                <a:ahLst/>
                <a:cxnLst/>
                <a:rect r="r" b="b" t="t" l="l"/>
                <a:pathLst>
                  <a:path h="398413" w="1792168">
                    <a:moveTo>
                      <a:pt x="60300" y="0"/>
                    </a:moveTo>
                    <a:lnTo>
                      <a:pt x="1731868" y="0"/>
                    </a:lnTo>
                    <a:cubicBezTo>
                      <a:pt x="1747860" y="0"/>
                      <a:pt x="1763198" y="6353"/>
                      <a:pt x="1774506" y="17662"/>
                    </a:cubicBezTo>
                    <a:cubicBezTo>
                      <a:pt x="1785815" y="28970"/>
                      <a:pt x="1792168" y="44308"/>
                      <a:pt x="1792168" y="60300"/>
                    </a:cubicBezTo>
                    <a:lnTo>
                      <a:pt x="1792168" y="338112"/>
                    </a:lnTo>
                    <a:cubicBezTo>
                      <a:pt x="1792168" y="371415"/>
                      <a:pt x="1765171" y="398413"/>
                      <a:pt x="1731868" y="398413"/>
                    </a:cubicBezTo>
                    <a:lnTo>
                      <a:pt x="60300" y="398413"/>
                    </a:lnTo>
                    <a:cubicBezTo>
                      <a:pt x="44308" y="398413"/>
                      <a:pt x="28970" y="392060"/>
                      <a:pt x="17662" y="380751"/>
                    </a:cubicBezTo>
                    <a:cubicBezTo>
                      <a:pt x="6353" y="369443"/>
                      <a:pt x="0" y="354105"/>
                      <a:pt x="0" y="338112"/>
                    </a:cubicBezTo>
                    <a:lnTo>
                      <a:pt x="0" y="60300"/>
                    </a:lnTo>
                    <a:cubicBezTo>
                      <a:pt x="0" y="26997"/>
                      <a:pt x="26997" y="0"/>
                      <a:pt x="60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792168" cy="43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90025" y="324189"/>
              <a:ext cx="6647546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Segment et catégorie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77723" y="1027355"/>
              <a:ext cx="8174371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Les consumers consomment surtout des fournitures de bureau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53016" y="4523670"/>
            <a:ext cx="6804638" cy="1474262"/>
            <a:chOff x="0" y="0"/>
            <a:chExt cx="1812244" cy="3926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12244" cy="392633"/>
            </a:xfrm>
            <a:custGeom>
              <a:avLst/>
              <a:gdLst/>
              <a:ahLst/>
              <a:cxnLst/>
              <a:rect r="r" b="b" t="t" l="l"/>
              <a:pathLst>
                <a:path h="392633" w="1812244">
                  <a:moveTo>
                    <a:pt x="60300" y="0"/>
                  </a:moveTo>
                  <a:lnTo>
                    <a:pt x="1751944" y="0"/>
                  </a:lnTo>
                  <a:cubicBezTo>
                    <a:pt x="1785247" y="0"/>
                    <a:pt x="1812244" y="26997"/>
                    <a:pt x="1812244" y="60300"/>
                  </a:cubicBezTo>
                  <a:lnTo>
                    <a:pt x="1812244" y="332332"/>
                  </a:lnTo>
                  <a:cubicBezTo>
                    <a:pt x="1812244" y="348325"/>
                    <a:pt x="1805891" y="363662"/>
                    <a:pt x="1794583" y="374971"/>
                  </a:cubicBezTo>
                  <a:cubicBezTo>
                    <a:pt x="1783274" y="386279"/>
                    <a:pt x="1767937" y="392633"/>
                    <a:pt x="1751944" y="392633"/>
                  </a:cubicBezTo>
                  <a:lnTo>
                    <a:pt x="60300" y="392633"/>
                  </a:lnTo>
                  <a:cubicBezTo>
                    <a:pt x="26997" y="392633"/>
                    <a:pt x="0" y="365635"/>
                    <a:pt x="0" y="332332"/>
                  </a:cubicBezTo>
                  <a:lnTo>
                    <a:pt x="0" y="60300"/>
                  </a:lnTo>
                  <a:cubicBezTo>
                    <a:pt x="0" y="26997"/>
                    <a:pt x="26997" y="0"/>
                    <a:pt x="603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812244" cy="430733"/>
            </a:xfrm>
            <a:prstGeom prst="rect">
              <a:avLst/>
            </a:prstGeom>
          </p:spPr>
          <p:txBody>
            <a:bodyPr anchor="ctr" rtlCol="false" tIns="50237" lIns="50237" bIns="50237" rIns="5023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392878" y="4582699"/>
            <a:ext cx="3314793" cy="40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768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Par pays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23161" y="5047806"/>
            <a:ext cx="6334493" cy="81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Max  = France 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Min = Danemark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Ireland à 6ème plus faible   Portugal :3ème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936516" y="8396780"/>
            <a:ext cx="6241431" cy="1723039"/>
            <a:chOff x="0" y="0"/>
            <a:chExt cx="1643834" cy="4538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43834" cy="453805"/>
            </a:xfrm>
            <a:custGeom>
              <a:avLst/>
              <a:gdLst/>
              <a:ahLst/>
              <a:cxnLst/>
              <a:rect r="r" b="b" t="t" l="l"/>
              <a:pathLst>
                <a:path h="453805" w="1643834">
                  <a:moveTo>
                    <a:pt x="65742" y="0"/>
                  </a:moveTo>
                  <a:lnTo>
                    <a:pt x="1578092" y="0"/>
                  </a:lnTo>
                  <a:cubicBezTo>
                    <a:pt x="1595528" y="0"/>
                    <a:pt x="1612249" y="6926"/>
                    <a:pt x="1624578" y="19255"/>
                  </a:cubicBezTo>
                  <a:cubicBezTo>
                    <a:pt x="1636907" y="31584"/>
                    <a:pt x="1643834" y="48306"/>
                    <a:pt x="1643834" y="65742"/>
                  </a:cubicBezTo>
                  <a:lnTo>
                    <a:pt x="1643834" y="388063"/>
                  </a:lnTo>
                  <a:cubicBezTo>
                    <a:pt x="1643834" y="405499"/>
                    <a:pt x="1636907" y="422220"/>
                    <a:pt x="1624578" y="434549"/>
                  </a:cubicBezTo>
                  <a:cubicBezTo>
                    <a:pt x="1612249" y="446878"/>
                    <a:pt x="1595528" y="453805"/>
                    <a:pt x="1578092" y="453805"/>
                  </a:cubicBezTo>
                  <a:lnTo>
                    <a:pt x="65742" y="453805"/>
                  </a:lnTo>
                  <a:cubicBezTo>
                    <a:pt x="48306" y="453805"/>
                    <a:pt x="31584" y="446878"/>
                    <a:pt x="19255" y="434549"/>
                  </a:cubicBezTo>
                  <a:cubicBezTo>
                    <a:pt x="6926" y="422220"/>
                    <a:pt x="0" y="405499"/>
                    <a:pt x="0" y="388063"/>
                  </a:cubicBezTo>
                  <a:lnTo>
                    <a:pt x="0" y="65742"/>
                  </a:lnTo>
                  <a:cubicBezTo>
                    <a:pt x="0" y="48306"/>
                    <a:pt x="6926" y="31584"/>
                    <a:pt x="19255" y="19255"/>
                  </a:cubicBezTo>
                  <a:cubicBezTo>
                    <a:pt x="31584" y="6926"/>
                    <a:pt x="48306" y="0"/>
                    <a:pt x="6574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643834" cy="4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756097" y="8492383"/>
            <a:ext cx="4049923" cy="41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Par catégorie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42355" y="9046992"/>
            <a:ext cx="5271315" cy="76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85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Fournitures de bureau légèrement plus élevée</a:t>
            </a:r>
          </a:p>
          <a:p>
            <a:pPr algn="l">
              <a:lnSpc>
                <a:spcPts val="1969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1936516" y="4523670"/>
            <a:ext cx="6241431" cy="1246023"/>
            <a:chOff x="0" y="0"/>
            <a:chExt cx="8321908" cy="166136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8321908" cy="1661365"/>
              <a:chOff x="0" y="0"/>
              <a:chExt cx="1643834" cy="32817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643834" cy="328171"/>
              </a:xfrm>
              <a:custGeom>
                <a:avLst/>
                <a:gdLst/>
                <a:ahLst/>
                <a:cxnLst/>
                <a:rect r="r" b="b" t="t" l="l"/>
                <a:pathLst>
                  <a:path h="328171" w="1643834">
                    <a:moveTo>
                      <a:pt x="65742" y="0"/>
                    </a:moveTo>
                    <a:lnTo>
                      <a:pt x="1578092" y="0"/>
                    </a:lnTo>
                    <a:cubicBezTo>
                      <a:pt x="1595528" y="0"/>
                      <a:pt x="1612249" y="6926"/>
                      <a:pt x="1624578" y="19255"/>
                    </a:cubicBezTo>
                    <a:cubicBezTo>
                      <a:pt x="1636907" y="31584"/>
                      <a:pt x="1643834" y="48306"/>
                      <a:pt x="1643834" y="65742"/>
                    </a:cubicBezTo>
                    <a:lnTo>
                      <a:pt x="1643834" y="262429"/>
                    </a:lnTo>
                    <a:cubicBezTo>
                      <a:pt x="1643834" y="279865"/>
                      <a:pt x="1636907" y="296587"/>
                      <a:pt x="1624578" y="308916"/>
                    </a:cubicBezTo>
                    <a:cubicBezTo>
                      <a:pt x="1612249" y="321244"/>
                      <a:pt x="1595528" y="328171"/>
                      <a:pt x="1578092" y="328171"/>
                    </a:cubicBezTo>
                    <a:lnTo>
                      <a:pt x="65742" y="328171"/>
                    </a:lnTo>
                    <a:cubicBezTo>
                      <a:pt x="48306" y="328171"/>
                      <a:pt x="31584" y="321244"/>
                      <a:pt x="19255" y="308916"/>
                    </a:cubicBezTo>
                    <a:cubicBezTo>
                      <a:pt x="6926" y="296587"/>
                      <a:pt x="0" y="279865"/>
                      <a:pt x="0" y="262429"/>
                    </a:cubicBezTo>
                    <a:lnTo>
                      <a:pt x="0" y="65742"/>
                    </a:lnTo>
                    <a:cubicBezTo>
                      <a:pt x="0" y="48306"/>
                      <a:pt x="6926" y="31584"/>
                      <a:pt x="19255" y="19255"/>
                    </a:cubicBezTo>
                    <a:cubicBezTo>
                      <a:pt x="31584" y="6926"/>
                      <a:pt x="48306" y="0"/>
                      <a:pt x="65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643834" cy="3662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724636" y="324189"/>
              <a:ext cx="6097341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temporelle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529906" y="1027355"/>
              <a:ext cx="7497794" cy="403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Augmentation entre 2011 et 2014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92397" y="8143843"/>
            <a:ext cx="6804638" cy="1872876"/>
            <a:chOff x="0" y="0"/>
            <a:chExt cx="1792168" cy="49326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92168" cy="493268"/>
            </a:xfrm>
            <a:custGeom>
              <a:avLst/>
              <a:gdLst/>
              <a:ahLst/>
              <a:cxnLst/>
              <a:rect r="r" b="b" t="t" l="l"/>
              <a:pathLst>
                <a:path h="493268" w="1792168">
                  <a:moveTo>
                    <a:pt x="60300" y="0"/>
                  </a:moveTo>
                  <a:lnTo>
                    <a:pt x="1731868" y="0"/>
                  </a:lnTo>
                  <a:cubicBezTo>
                    <a:pt x="1747860" y="0"/>
                    <a:pt x="1763198" y="6353"/>
                    <a:pt x="1774506" y="17662"/>
                  </a:cubicBezTo>
                  <a:cubicBezTo>
                    <a:pt x="1785815" y="28970"/>
                    <a:pt x="1792168" y="44308"/>
                    <a:pt x="1792168" y="60300"/>
                  </a:cubicBezTo>
                  <a:lnTo>
                    <a:pt x="1792168" y="432967"/>
                  </a:lnTo>
                  <a:cubicBezTo>
                    <a:pt x="1792168" y="466270"/>
                    <a:pt x="1765171" y="493268"/>
                    <a:pt x="1731868" y="493268"/>
                  </a:cubicBezTo>
                  <a:lnTo>
                    <a:pt x="60300" y="493268"/>
                  </a:lnTo>
                  <a:cubicBezTo>
                    <a:pt x="26997" y="493268"/>
                    <a:pt x="0" y="466270"/>
                    <a:pt x="0" y="432967"/>
                  </a:cubicBezTo>
                  <a:lnTo>
                    <a:pt x="0" y="60300"/>
                  </a:lnTo>
                  <a:cubicBezTo>
                    <a:pt x="0" y="26997"/>
                    <a:pt x="26997" y="0"/>
                    <a:pt x="603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92168" cy="531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084916" y="8389366"/>
            <a:ext cx="4985659" cy="41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Produits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925690" y="8914359"/>
            <a:ext cx="6130778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Min : plusieurs produits ne sont commandés qu’une fois</a:t>
            </a:r>
          </a:p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Max : Rogers Files Cart, Single Width</a:t>
            </a:r>
          </a:p>
          <a:p>
            <a:pPr algn="l">
              <a:lnSpc>
                <a:spcPts val="21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86813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Les remises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26971" y="2942090"/>
            <a:ext cx="5491577" cy="1309243"/>
            <a:chOff x="0" y="0"/>
            <a:chExt cx="1748143" cy="4167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8143" cy="416773"/>
            </a:xfrm>
            <a:custGeom>
              <a:avLst/>
              <a:gdLst/>
              <a:ahLst/>
              <a:cxnLst/>
              <a:rect r="r" b="b" t="t" l="l"/>
              <a:pathLst>
                <a:path h="416773" w="1748143">
                  <a:moveTo>
                    <a:pt x="74718" y="0"/>
                  </a:moveTo>
                  <a:lnTo>
                    <a:pt x="1673425" y="0"/>
                  </a:lnTo>
                  <a:cubicBezTo>
                    <a:pt x="1693241" y="0"/>
                    <a:pt x="1712246" y="7872"/>
                    <a:pt x="1726259" y="21885"/>
                  </a:cubicBezTo>
                  <a:cubicBezTo>
                    <a:pt x="1740271" y="35897"/>
                    <a:pt x="1748143" y="54902"/>
                    <a:pt x="1748143" y="74718"/>
                  </a:cubicBezTo>
                  <a:lnTo>
                    <a:pt x="1748143" y="342055"/>
                  </a:lnTo>
                  <a:cubicBezTo>
                    <a:pt x="1748143" y="361872"/>
                    <a:pt x="1740271" y="380877"/>
                    <a:pt x="1726259" y="394889"/>
                  </a:cubicBezTo>
                  <a:cubicBezTo>
                    <a:pt x="1712246" y="408901"/>
                    <a:pt x="1693241" y="416773"/>
                    <a:pt x="1673425" y="416773"/>
                  </a:cubicBezTo>
                  <a:lnTo>
                    <a:pt x="74718" y="416773"/>
                  </a:lnTo>
                  <a:cubicBezTo>
                    <a:pt x="54902" y="416773"/>
                    <a:pt x="35897" y="408901"/>
                    <a:pt x="21885" y="394889"/>
                  </a:cubicBezTo>
                  <a:cubicBezTo>
                    <a:pt x="7872" y="380877"/>
                    <a:pt x="0" y="361872"/>
                    <a:pt x="0" y="342055"/>
                  </a:cubicBezTo>
                  <a:lnTo>
                    <a:pt x="0" y="74718"/>
                  </a:lnTo>
                  <a:cubicBezTo>
                    <a:pt x="0" y="54902"/>
                    <a:pt x="7872" y="35897"/>
                    <a:pt x="21885" y="21885"/>
                  </a:cubicBezTo>
                  <a:cubicBezTo>
                    <a:pt x="35897" y="7872"/>
                    <a:pt x="54902" y="0"/>
                    <a:pt x="7471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8143" cy="454874"/>
            </a:xfrm>
            <a:prstGeom prst="rect">
              <a:avLst/>
            </a:prstGeom>
          </p:spPr>
          <p:txBody>
            <a:bodyPr anchor="ctr" rtlCol="false" tIns="42030" lIns="42030" bIns="42030" rIns="4203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806020" y="3143275"/>
            <a:ext cx="4167905" cy="41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01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Remise maximale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6676" y="3695640"/>
            <a:ext cx="3592166" cy="30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099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0.90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936516" y="6354895"/>
            <a:ext cx="6241431" cy="1655649"/>
            <a:chOff x="0" y="0"/>
            <a:chExt cx="1643834" cy="4360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43834" cy="436056"/>
            </a:xfrm>
            <a:custGeom>
              <a:avLst/>
              <a:gdLst/>
              <a:ahLst/>
              <a:cxnLst/>
              <a:rect r="r" b="b" t="t" l="l"/>
              <a:pathLst>
                <a:path h="436056" w="1643834">
                  <a:moveTo>
                    <a:pt x="65742" y="0"/>
                  </a:moveTo>
                  <a:lnTo>
                    <a:pt x="1578092" y="0"/>
                  </a:lnTo>
                  <a:cubicBezTo>
                    <a:pt x="1595528" y="0"/>
                    <a:pt x="1612249" y="6926"/>
                    <a:pt x="1624578" y="19255"/>
                  </a:cubicBezTo>
                  <a:cubicBezTo>
                    <a:pt x="1636907" y="31584"/>
                    <a:pt x="1643834" y="48306"/>
                    <a:pt x="1643834" y="65742"/>
                  </a:cubicBezTo>
                  <a:lnTo>
                    <a:pt x="1643834" y="370314"/>
                  </a:lnTo>
                  <a:cubicBezTo>
                    <a:pt x="1643834" y="387750"/>
                    <a:pt x="1636907" y="404471"/>
                    <a:pt x="1624578" y="416800"/>
                  </a:cubicBezTo>
                  <a:cubicBezTo>
                    <a:pt x="1612249" y="429129"/>
                    <a:pt x="1595528" y="436056"/>
                    <a:pt x="1578092" y="436056"/>
                  </a:cubicBezTo>
                  <a:lnTo>
                    <a:pt x="65742" y="436056"/>
                  </a:lnTo>
                  <a:cubicBezTo>
                    <a:pt x="48306" y="436056"/>
                    <a:pt x="31584" y="429129"/>
                    <a:pt x="19255" y="416800"/>
                  </a:cubicBezTo>
                  <a:cubicBezTo>
                    <a:pt x="6926" y="404471"/>
                    <a:pt x="0" y="387750"/>
                    <a:pt x="0" y="370314"/>
                  </a:cubicBezTo>
                  <a:lnTo>
                    <a:pt x="0" y="65742"/>
                  </a:lnTo>
                  <a:cubicBezTo>
                    <a:pt x="0" y="48306"/>
                    <a:pt x="6926" y="31584"/>
                    <a:pt x="19255" y="19255"/>
                  </a:cubicBezTo>
                  <a:cubicBezTo>
                    <a:pt x="31584" y="6926"/>
                    <a:pt x="48306" y="0"/>
                    <a:pt x="6574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43834" cy="474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42355" y="6584817"/>
            <a:ext cx="5599709" cy="7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Ventes en fonction de la remise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78121" y="7449788"/>
            <a:ext cx="5128176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Il ne semble pas y avoir de relation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53016" y="6354895"/>
            <a:ext cx="6804638" cy="1246023"/>
            <a:chOff x="0" y="0"/>
            <a:chExt cx="9072850" cy="166136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072850" cy="1661365"/>
              <a:chOff x="0" y="0"/>
              <a:chExt cx="1792168" cy="32817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792168" cy="328171"/>
              </a:xfrm>
              <a:custGeom>
                <a:avLst/>
                <a:gdLst/>
                <a:ahLst/>
                <a:cxnLst/>
                <a:rect r="r" b="b" t="t" l="l"/>
                <a:pathLst>
                  <a:path h="328171" w="1792168">
                    <a:moveTo>
                      <a:pt x="60300" y="0"/>
                    </a:moveTo>
                    <a:lnTo>
                      <a:pt x="1731868" y="0"/>
                    </a:lnTo>
                    <a:cubicBezTo>
                      <a:pt x="1747860" y="0"/>
                      <a:pt x="1763198" y="6353"/>
                      <a:pt x="1774506" y="17662"/>
                    </a:cubicBezTo>
                    <a:cubicBezTo>
                      <a:pt x="1785815" y="28970"/>
                      <a:pt x="1792168" y="44308"/>
                      <a:pt x="1792168" y="60300"/>
                    </a:cubicBezTo>
                    <a:lnTo>
                      <a:pt x="1792168" y="267870"/>
                    </a:lnTo>
                    <a:cubicBezTo>
                      <a:pt x="1792168" y="301173"/>
                      <a:pt x="1765171" y="328171"/>
                      <a:pt x="1731868" y="328171"/>
                    </a:cubicBezTo>
                    <a:lnTo>
                      <a:pt x="60300" y="328171"/>
                    </a:lnTo>
                    <a:cubicBezTo>
                      <a:pt x="26997" y="328171"/>
                      <a:pt x="0" y="301173"/>
                      <a:pt x="0" y="267870"/>
                    </a:cubicBezTo>
                    <a:lnTo>
                      <a:pt x="0" y="60300"/>
                    </a:lnTo>
                    <a:cubicBezTo>
                      <a:pt x="0" y="26997"/>
                      <a:pt x="26997" y="0"/>
                      <a:pt x="60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792168" cy="3662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90025" y="324189"/>
              <a:ext cx="6647546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segment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77723" y="1027355"/>
              <a:ext cx="8174371" cy="403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Remise quasiment identique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53016" y="4523670"/>
            <a:ext cx="6804638" cy="1474262"/>
            <a:chOff x="0" y="0"/>
            <a:chExt cx="1812244" cy="3926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12244" cy="392633"/>
            </a:xfrm>
            <a:custGeom>
              <a:avLst/>
              <a:gdLst/>
              <a:ahLst/>
              <a:cxnLst/>
              <a:rect r="r" b="b" t="t" l="l"/>
              <a:pathLst>
                <a:path h="392633" w="1812244">
                  <a:moveTo>
                    <a:pt x="60300" y="0"/>
                  </a:moveTo>
                  <a:lnTo>
                    <a:pt x="1751944" y="0"/>
                  </a:lnTo>
                  <a:cubicBezTo>
                    <a:pt x="1785247" y="0"/>
                    <a:pt x="1812244" y="26997"/>
                    <a:pt x="1812244" y="60300"/>
                  </a:cubicBezTo>
                  <a:lnTo>
                    <a:pt x="1812244" y="332332"/>
                  </a:lnTo>
                  <a:cubicBezTo>
                    <a:pt x="1812244" y="348325"/>
                    <a:pt x="1805891" y="363662"/>
                    <a:pt x="1794583" y="374971"/>
                  </a:cubicBezTo>
                  <a:cubicBezTo>
                    <a:pt x="1783274" y="386279"/>
                    <a:pt x="1767937" y="392633"/>
                    <a:pt x="1751944" y="392633"/>
                  </a:cubicBezTo>
                  <a:lnTo>
                    <a:pt x="60300" y="392633"/>
                  </a:lnTo>
                  <a:cubicBezTo>
                    <a:pt x="26997" y="392633"/>
                    <a:pt x="0" y="365635"/>
                    <a:pt x="0" y="332332"/>
                  </a:cubicBezTo>
                  <a:lnTo>
                    <a:pt x="0" y="60300"/>
                  </a:lnTo>
                  <a:cubicBezTo>
                    <a:pt x="0" y="26997"/>
                    <a:pt x="26997" y="0"/>
                    <a:pt x="603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812244" cy="430733"/>
            </a:xfrm>
            <a:prstGeom prst="rect">
              <a:avLst/>
            </a:prstGeom>
          </p:spPr>
          <p:txBody>
            <a:bodyPr anchor="ctr" rtlCol="false" tIns="50237" lIns="50237" bIns="50237" rIns="5023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392878" y="4582699"/>
            <a:ext cx="3817786" cy="40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768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Moyenne par pays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3161" y="5047806"/>
            <a:ext cx="6334493" cy="81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Max  = Ireland 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Min = Finlande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Portugal : 4ème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56097" y="8492383"/>
            <a:ext cx="4049923" cy="41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Par catégorie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42355" y="9046992"/>
            <a:ext cx="5271315" cy="76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85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Fournitures de bureau légèrement plus élevée</a:t>
            </a:r>
          </a:p>
          <a:p>
            <a:pPr algn="l">
              <a:lnSpc>
                <a:spcPts val="1969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1936516" y="4523670"/>
            <a:ext cx="6241431" cy="1512723"/>
            <a:chOff x="0" y="0"/>
            <a:chExt cx="8321908" cy="201696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8321908" cy="2016965"/>
              <a:chOff x="0" y="0"/>
              <a:chExt cx="1643834" cy="39841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643834" cy="398413"/>
              </a:xfrm>
              <a:custGeom>
                <a:avLst/>
                <a:gdLst/>
                <a:ahLst/>
                <a:cxnLst/>
                <a:rect r="r" b="b" t="t" l="l"/>
                <a:pathLst>
                  <a:path h="398413" w="1643834">
                    <a:moveTo>
                      <a:pt x="65742" y="0"/>
                    </a:moveTo>
                    <a:lnTo>
                      <a:pt x="1578092" y="0"/>
                    </a:lnTo>
                    <a:cubicBezTo>
                      <a:pt x="1595528" y="0"/>
                      <a:pt x="1612249" y="6926"/>
                      <a:pt x="1624578" y="19255"/>
                    </a:cubicBezTo>
                    <a:cubicBezTo>
                      <a:pt x="1636907" y="31584"/>
                      <a:pt x="1643834" y="48306"/>
                      <a:pt x="1643834" y="65742"/>
                    </a:cubicBezTo>
                    <a:lnTo>
                      <a:pt x="1643834" y="332671"/>
                    </a:lnTo>
                    <a:cubicBezTo>
                      <a:pt x="1643834" y="350107"/>
                      <a:pt x="1636907" y="366829"/>
                      <a:pt x="1624578" y="379158"/>
                    </a:cubicBezTo>
                    <a:cubicBezTo>
                      <a:pt x="1612249" y="391486"/>
                      <a:pt x="1595528" y="398413"/>
                      <a:pt x="1578092" y="398413"/>
                    </a:cubicBezTo>
                    <a:lnTo>
                      <a:pt x="65742" y="398413"/>
                    </a:lnTo>
                    <a:cubicBezTo>
                      <a:pt x="48306" y="398413"/>
                      <a:pt x="31584" y="391486"/>
                      <a:pt x="19255" y="379158"/>
                    </a:cubicBezTo>
                    <a:cubicBezTo>
                      <a:pt x="6926" y="366829"/>
                      <a:pt x="0" y="350107"/>
                      <a:pt x="0" y="332671"/>
                    </a:cubicBezTo>
                    <a:lnTo>
                      <a:pt x="0" y="65742"/>
                    </a:lnTo>
                    <a:cubicBezTo>
                      <a:pt x="0" y="48306"/>
                      <a:pt x="6926" y="31584"/>
                      <a:pt x="19255" y="19255"/>
                    </a:cubicBezTo>
                    <a:cubicBezTo>
                      <a:pt x="31584" y="6926"/>
                      <a:pt x="48306" y="0"/>
                      <a:pt x="65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643834" cy="43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724636" y="324189"/>
              <a:ext cx="6097341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temporelle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29906" y="1027355"/>
              <a:ext cx="7497794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Fluctuation au cours d’une année mais globalement stable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492397" y="8143843"/>
            <a:ext cx="6804638" cy="1281712"/>
            <a:chOff x="0" y="0"/>
            <a:chExt cx="1792168" cy="3375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92168" cy="337570"/>
            </a:xfrm>
            <a:custGeom>
              <a:avLst/>
              <a:gdLst/>
              <a:ahLst/>
              <a:cxnLst/>
              <a:rect r="r" b="b" t="t" l="l"/>
              <a:pathLst>
                <a:path h="337570" w="1792168">
                  <a:moveTo>
                    <a:pt x="60300" y="0"/>
                  </a:moveTo>
                  <a:lnTo>
                    <a:pt x="1731868" y="0"/>
                  </a:lnTo>
                  <a:cubicBezTo>
                    <a:pt x="1747860" y="0"/>
                    <a:pt x="1763198" y="6353"/>
                    <a:pt x="1774506" y="17662"/>
                  </a:cubicBezTo>
                  <a:cubicBezTo>
                    <a:pt x="1785815" y="28970"/>
                    <a:pt x="1792168" y="44308"/>
                    <a:pt x="1792168" y="60300"/>
                  </a:cubicBezTo>
                  <a:lnTo>
                    <a:pt x="1792168" y="277270"/>
                  </a:lnTo>
                  <a:cubicBezTo>
                    <a:pt x="1792168" y="293263"/>
                    <a:pt x="1785815" y="308600"/>
                    <a:pt x="1774506" y="319909"/>
                  </a:cubicBezTo>
                  <a:cubicBezTo>
                    <a:pt x="1763198" y="331217"/>
                    <a:pt x="1747860" y="337570"/>
                    <a:pt x="1731868" y="337570"/>
                  </a:cubicBezTo>
                  <a:lnTo>
                    <a:pt x="60300" y="337570"/>
                  </a:lnTo>
                  <a:cubicBezTo>
                    <a:pt x="26997" y="337570"/>
                    <a:pt x="0" y="310573"/>
                    <a:pt x="0" y="277270"/>
                  </a:cubicBezTo>
                  <a:lnTo>
                    <a:pt x="0" y="60300"/>
                  </a:lnTo>
                  <a:cubicBezTo>
                    <a:pt x="0" y="26997"/>
                    <a:pt x="26997" y="0"/>
                    <a:pt x="603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792168" cy="375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084916" y="8389366"/>
            <a:ext cx="4985659" cy="41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Nombre de commandes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25690" y="8914359"/>
            <a:ext cx="6130778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Il ne semble pas y avoir de relation</a:t>
            </a:r>
          </a:p>
          <a:p>
            <a:pPr algn="l">
              <a:lnSpc>
                <a:spcPts val="2120"/>
              </a:lnSpc>
            </a:pPr>
          </a:p>
        </p:txBody>
      </p:sp>
      <p:grpSp>
        <p:nvGrpSpPr>
          <p:cNvPr name="Group 43" id="43"/>
          <p:cNvGrpSpPr/>
          <p:nvPr/>
        </p:nvGrpSpPr>
        <p:grpSpPr>
          <a:xfrm rot="0">
            <a:off x="1936516" y="8255190"/>
            <a:ext cx="6241431" cy="1318338"/>
            <a:chOff x="0" y="0"/>
            <a:chExt cx="8321908" cy="175778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8321908" cy="1757784"/>
              <a:chOff x="0" y="0"/>
              <a:chExt cx="1643834" cy="34721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643834" cy="347217"/>
              </a:xfrm>
              <a:custGeom>
                <a:avLst/>
                <a:gdLst/>
                <a:ahLst/>
                <a:cxnLst/>
                <a:rect r="r" b="b" t="t" l="l"/>
                <a:pathLst>
                  <a:path h="347217" w="1643834">
                    <a:moveTo>
                      <a:pt x="65742" y="0"/>
                    </a:moveTo>
                    <a:lnTo>
                      <a:pt x="1578092" y="0"/>
                    </a:lnTo>
                    <a:cubicBezTo>
                      <a:pt x="1595528" y="0"/>
                      <a:pt x="1612249" y="6926"/>
                      <a:pt x="1624578" y="19255"/>
                    </a:cubicBezTo>
                    <a:cubicBezTo>
                      <a:pt x="1636907" y="31584"/>
                      <a:pt x="1643834" y="48306"/>
                      <a:pt x="1643834" y="65742"/>
                    </a:cubicBezTo>
                    <a:lnTo>
                      <a:pt x="1643834" y="281475"/>
                    </a:lnTo>
                    <a:cubicBezTo>
                      <a:pt x="1643834" y="298911"/>
                      <a:pt x="1636907" y="315632"/>
                      <a:pt x="1624578" y="327961"/>
                    </a:cubicBezTo>
                    <a:cubicBezTo>
                      <a:pt x="1612249" y="340290"/>
                      <a:pt x="1595528" y="347217"/>
                      <a:pt x="1578092" y="347217"/>
                    </a:cubicBezTo>
                    <a:lnTo>
                      <a:pt x="65742" y="347217"/>
                    </a:lnTo>
                    <a:cubicBezTo>
                      <a:pt x="48306" y="347217"/>
                      <a:pt x="31584" y="340290"/>
                      <a:pt x="19255" y="327961"/>
                    </a:cubicBezTo>
                    <a:cubicBezTo>
                      <a:pt x="6926" y="315632"/>
                      <a:pt x="0" y="298911"/>
                      <a:pt x="0" y="281475"/>
                    </a:cubicBezTo>
                    <a:lnTo>
                      <a:pt x="0" y="65742"/>
                    </a:lnTo>
                    <a:cubicBezTo>
                      <a:pt x="0" y="48306"/>
                      <a:pt x="6926" y="31584"/>
                      <a:pt x="19255" y="19255"/>
                    </a:cubicBezTo>
                    <a:cubicBezTo>
                      <a:pt x="31584" y="6926"/>
                      <a:pt x="48306" y="0"/>
                      <a:pt x="65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1643834" cy="3853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2352562" y="303388"/>
              <a:ext cx="4053912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catégorie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04727" y="1062352"/>
              <a:ext cx="6837568" cy="403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Ameublement =&gt; légèrement supérieur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13127" y="3058220"/>
            <a:ext cx="6954464" cy="3749200"/>
            <a:chOff x="0" y="0"/>
            <a:chExt cx="9272618" cy="49989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272618" cy="4998933"/>
              <a:chOff x="0" y="0"/>
              <a:chExt cx="1564356" cy="84335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64356" cy="843355"/>
              </a:xfrm>
              <a:custGeom>
                <a:avLst/>
                <a:gdLst/>
                <a:ahLst/>
                <a:cxnLst/>
                <a:rect r="r" b="b" t="t" l="l"/>
                <a:pathLst>
                  <a:path h="843355" w="1564356">
                    <a:moveTo>
                      <a:pt x="59001" y="0"/>
                    </a:moveTo>
                    <a:lnTo>
                      <a:pt x="1505355" y="0"/>
                    </a:lnTo>
                    <a:cubicBezTo>
                      <a:pt x="1521003" y="0"/>
                      <a:pt x="1536010" y="6216"/>
                      <a:pt x="1547075" y="17281"/>
                    </a:cubicBezTo>
                    <a:cubicBezTo>
                      <a:pt x="1558140" y="28346"/>
                      <a:pt x="1564356" y="43353"/>
                      <a:pt x="1564356" y="59001"/>
                    </a:cubicBezTo>
                    <a:lnTo>
                      <a:pt x="1564356" y="784354"/>
                    </a:lnTo>
                    <a:cubicBezTo>
                      <a:pt x="1564356" y="816940"/>
                      <a:pt x="1537941" y="843355"/>
                      <a:pt x="1505355" y="843355"/>
                    </a:cubicBezTo>
                    <a:lnTo>
                      <a:pt x="59001" y="843355"/>
                    </a:lnTo>
                    <a:cubicBezTo>
                      <a:pt x="43353" y="843355"/>
                      <a:pt x="28346" y="837139"/>
                      <a:pt x="17281" y="826074"/>
                    </a:cubicBezTo>
                    <a:cubicBezTo>
                      <a:pt x="6216" y="815009"/>
                      <a:pt x="0" y="800002"/>
                      <a:pt x="0" y="784354"/>
                    </a:cubicBezTo>
                    <a:lnTo>
                      <a:pt x="0" y="59001"/>
                    </a:lnTo>
                    <a:cubicBezTo>
                      <a:pt x="0" y="43353"/>
                      <a:pt x="6216" y="28346"/>
                      <a:pt x="17281" y="17281"/>
                    </a:cubicBezTo>
                    <a:cubicBezTo>
                      <a:pt x="28346" y="6216"/>
                      <a:pt x="43353" y="0"/>
                      <a:pt x="59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564356" cy="881455"/>
              </a:xfrm>
              <a:prstGeom prst="rect">
                <a:avLst/>
              </a:prstGeom>
            </p:spPr>
            <p:txBody>
              <a:bodyPr anchor="ctr" rtlCol="false" tIns="59479" lIns="59479" bIns="59479" rIns="594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533682" y="508949"/>
              <a:ext cx="6416835" cy="642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5"/>
                </a:lnSpc>
              </a:pPr>
              <a:r>
                <a:rPr lang="en-US" b="true" sz="3278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Pays-Bas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52087" y="1327771"/>
              <a:ext cx="7486753" cy="355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96"/>
                </a:lnSpc>
              </a:pPr>
              <a:r>
                <a:rPr lang="en-US" sz="1977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Profit négatif et en baisse ces 2 dernières années malgré des ventes, clients et quantité de produits en hausse</a:t>
              </a: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  <a:r>
                <a:rPr lang="en-US" sz="1977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64% quantités commandées = Fourniture de bureau =&gt; Se diversifier</a:t>
              </a: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76419" y="3058220"/>
            <a:ext cx="7082758" cy="4276690"/>
            <a:chOff x="0" y="0"/>
            <a:chExt cx="9443677" cy="57022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443677" cy="5702254"/>
              <a:chOff x="0" y="0"/>
              <a:chExt cx="1593215" cy="9620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93215" cy="962011"/>
              </a:xfrm>
              <a:custGeom>
                <a:avLst/>
                <a:gdLst/>
                <a:ahLst/>
                <a:cxnLst/>
                <a:rect r="r" b="b" t="t" l="l"/>
                <a:pathLst>
                  <a:path h="962011" w="1593215">
                    <a:moveTo>
                      <a:pt x="57932" y="0"/>
                    </a:moveTo>
                    <a:lnTo>
                      <a:pt x="1535283" y="0"/>
                    </a:lnTo>
                    <a:cubicBezTo>
                      <a:pt x="1550647" y="0"/>
                      <a:pt x="1565383" y="6104"/>
                      <a:pt x="1576247" y="16968"/>
                    </a:cubicBezTo>
                    <a:cubicBezTo>
                      <a:pt x="1587112" y="27832"/>
                      <a:pt x="1593215" y="42568"/>
                      <a:pt x="1593215" y="57932"/>
                    </a:cubicBezTo>
                    <a:lnTo>
                      <a:pt x="1593215" y="904078"/>
                    </a:lnTo>
                    <a:cubicBezTo>
                      <a:pt x="1593215" y="919443"/>
                      <a:pt x="1587112" y="934178"/>
                      <a:pt x="1576247" y="945043"/>
                    </a:cubicBezTo>
                    <a:cubicBezTo>
                      <a:pt x="1565383" y="955907"/>
                      <a:pt x="1550647" y="962011"/>
                      <a:pt x="1535283" y="962011"/>
                    </a:cubicBezTo>
                    <a:lnTo>
                      <a:pt x="57932" y="962011"/>
                    </a:lnTo>
                    <a:cubicBezTo>
                      <a:pt x="42568" y="962011"/>
                      <a:pt x="27832" y="955907"/>
                      <a:pt x="16968" y="945043"/>
                    </a:cubicBezTo>
                    <a:cubicBezTo>
                      <a:pt x="6104" y="934178"/>
                      <a:pt x="0" y="919443"/>
                      <a:pt x="0" y="904078"/>
                    </a:cubicBezTo>
                    <a:lnTo>
                      <a:pt x="0" y="57932"/>
                    </a:lnTo>
                    <a:cubicBezTo>
                      <a:pt x="0" y="42568"/>
                      <a:pt x="6104" y="27832"/>
                      <a:pt x="16968" y="16968"/>
                    </a:cubicBezTo>
                    <a:cubicBezTo>
                      <a:pt x="27832" y="6104"/>
                      <a:pt x="42568" y="0"/>
                      <a:pt x="57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593215" cy="1000111"/>
              </a:xfrm>
              <a:prstGeom prst="rect">
                <a:avLst/>
              </a:prstGeom>
            </p:spPr>
            <p:txBody>
              <a:bodyPr anchor="ctr" rtlCol="false" tIns="59479" lIns="59479" bIns="59479" rIns="594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561975" y="508949"/>
              <a:ext cx="6535211" cy="642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5"/>
                </a:lnSpc>
              </a:pPr>
              <a:r>
                <a:rPr lang="en-US" b="true" sz="3278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Ireland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65961" y="1327771"/>
              <a:ext cx="7624866" cy="3905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96"/>
                </a:lnSpc>
              </a:pPr>
              <a:r>
                <a:rPr lang="en-US" sz="1977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Profit négatif et en baisse ces 2 dernières années malgré des ventes, clients et quantité de produits</a:t>
              </a: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  <a:r>
                <a:rPr lang="en-US" sz="1977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92 % du profit = Consumer =&gt; Se diversifier</a:t>
              </a: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  <a:r>
                <a:rPr lang="en-US" sz="1977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67% quantités commandées = Fourniture de bureau =&gt; Se diversifier</a:t>
              </a: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</a:p>
            <a:p>
              <a:pPr algn="l">
                <a:lnSpc>
                  <a:spcPts val="209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33369" y="7198112"/>
            <a:ext cx="6954464" cy="2885335"/>
            <a:chOff x="0" y="0"/>
            <a:chExt cx="1564356" cy="6490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64356" cy="649035"/>
            </a:xfrm>
            <a:custGeom>
              <a:avLst/>
              <a:gdLst/>
              <a:ahLst/>
              <a:cxnLst/>
              <a:rect r="r" b="b" t="t" l="l"/>
              <a:pathLst>
                <a:path h="649035" w="1564356">
                  <a:moveTo>
                    <a:pt x="59001" y="0"/>
                  </a:moveTo>
                  <a:lnTo>
                    <a:pt x="1505355" y="0"/>
                  </a:lnTo>
                  <a:cubicBezTo>
                    <a:pt x="1521003" y="0"/>
                    <a:pt x="1536010" y="6216"/>
                    <a:pt x="1547075" y="17281"/>
                  </a:cubicBezTo>
                  <a:cubicBezTo>
                    <a:pt x="1558140" y="28346"/>
                    <a:pt x="1564356" y="43353"/>
                    <a:pt x="1564356" y="59001"/>
                  </a:cubicBezTo>
                  <a:lnTo>
                    <a:pt x="1564356" y="590034"/>
                  </a:lnTo>
                  <a:cubicBezTo>
                    <a:pt x="1564356" y="605682"/>
                    <a:pt x="1558140" y="620689"/>
                    <a:pt x="1547075" y="631754"/>
                  </a:cubicBezTo>
                  <a:cubicBezTo>
                    <a:pt x="1536010" y="642819"/>
                    <a:pt x="1521003" y="649035"/>
                    <a:pt x="1505355" y="649035"/>
                  </a:cubicBezTo>
                  <a:lnTo>
                    <a:pt x="59001" y="649035"/>
                  </a:lnTo>
                  <a:cubicBezTo>
                    <a:pt x="43353" y="649035"/>
                    <a:pt x="28346" y="642819"/>
                    <a:pt x="17281" y="631754"/>
                  </a:cubicBezTo>
                  <a:cubicBezTo>
                    <a:pt x="6216" y="620689"/>
                    <a:pt x="0" y="605682"/>
                    <a:pt x="0" y="590034"/>
                  </a:cubicBezTo>
                  <a:lnTo>
                    <a:pt x="0" y="59001"/>
                  </a:lnTo>
                  <a:cubicBezTo>
                    <a:pt x="0" y="43353"/>
                    <a:pt x="6216" y="28346"/>
                    <a:pt x="17281" y="17281"/>
                  </a:cubicBezTo>
                  <a:cubicBezTo>
                    <a:pt x="28346" y="6216"/>
                    <a:pt x="43353" y="0"/>
                    <a:pt x="59001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64356" cy="687135"/>
            </a:xfrm>
            <a:prstGeom prst="rect">
              <a:avLst/>
            </a:prstGeom>
          </p:spPr>
          <p:txBody>
            <a:bodyPr anchor="ctr" rtlCol="false" tIns="59479" lIns="59479" bIns="59479" rIns="5947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504288" y="7369745"/>
            <a:ext cx="4812627" cy="47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5"/>
              </a:lnSpc>
            </a:pPr>
            <a:r>
              <a:rPr lang="en-US" b="true" sz="3278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Attention aux remises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03069" y="8078833"/>
            <a:ext cx="5615064" cy="134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Certaines remises sont associées à des profits négatifs</a:t>
            </a:r>
          </a:p>
          <a:p>
            <a:pPr algn="l">
              <a:lnSpc>
                <a:spcPts val="2096"/>
              </a:lnSpc>
            </a:pPr>
          </a:p>
          <a:p>
            <a:pPr algn="l">
              <a:lnSpc>
                <a:spcPts val="2096"/>
              </a:lnSpc>
            </a:pPr>
          </a:p>
          <a:p>
            <a:pPr algn="l">
              <a:lnSpc>
                <a:spcPts val="209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9920" y="7611555"/>
            <a:ext cx="19633980" cy="5857009"/>
            <a:chOff x="0" y="0"/>
            <a:chExt cx="5171089" cy="1542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542587"/>
            </a:xfrm>
            <a:custGeom>
              <a:avLst/>
              <a:gdLst/>
              <a:ahLst/>
              <a:cxnLst/>
              <a:rect r="r" b="b" t="t" l="l"/>
              <a:pathLst>
                <a:path h="1542587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7207" y="5143500"/>
            <a:ext cx="1669058" cy="3671927"/>
          </a:xfrm>
          <a:custGeom>
            <a:avLst/>
            <a:gdLst/>
            <a:ahLst/>
            <a:cxnLst/>
            <a:rect r="r" b="b" t="t" l="l"/>
            <a:pathLst>
              <a:path h="3671927" w="1669058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3715" y="6280811"/>
            <a:ext cx="7315200" cy="3777303"/>
          </a:xfrm>
          <a:custGeom>
            <a:avLst/>
            <a:gdLst/>
            <a:ahLst/>
            <a:cxnLst/>
            <a:rect r="r" b="b" t="t" l="l"/>
            <a:pathLst>
              <a:path h="3777303" w="7315200">
                <a:moveTo>
                  <a:pt x="0" y="0"/>
                </a:moveTo>
                <a:lnTo>
                  <a:pt x="7315200" y="0"/>
                </a:lnTo>
                <a:lnTo>
                  <a:pt x="7315200" y="3777303"/>
                </a:lnTo>
                <a:lnTo>
                  <a:pt x="0" y="3777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1890" y="5143500"/>
            <a:ext cx="776810" cy="1547992"/>
          </a:xfrm>
          <a:custGeom>
            <a:avLst/>
            <a:gdLst/>
            <a:ahLst/>
            <a:cxnLst/>
            <a:rect r="r" b="b" t="t" l="l"/>
            <a:pathLst>
              <a:path h="1547992" w="776810">
                <a:moveTo>
                  <a:pt x="0" y="0"/>
                </a:moveTo>
                <a:lnTo>
                  <a:pt x="776810" y="0"/>
                </a:lnTo>
                <a:lnTo>
                  <a:pt x="776810" y="1547992"/>
                </a:lnTo>
                <a:lnTo>
                  <a:pt x="0" y="15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71736" y="-127297"/>
            <a:ext cx="1588156" cy="1660619"/>
          </a:xfrm>
          <a:custGeom>
            <a:avLst/>
            <a:gdLst/>
            <a:ahLst/>
            <a:cxnLst/>
            <a:rect r="r" b="b" t="t" l="l"/>
            <a:pathLst>
              <a:path h="1660619" w="1588156">
                <a:moveTo>
                  <a:pt x="0" y="0"/>
                </a:moveTo>
                <a:lnTo>
                  <a:pt x="1588156" y="0"/>
                </a:lnTo>
                <a:lnTo>
                  <a:pt x="1588156" y="1660619"/>
                </a:lnTo>
                <a:lnTo>
                  <a:pt x="0" y="1660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06737" y="3577922"/>
            <a:ext cx="807452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Merci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52579"/>
            <a:ext cx="8586923" cy="9260896"/>
          </a:xfrm>
          <a:custGeom>
            <a:avLst/>
            <a:gdLst/>
            <a:ahLst/>
            <a:cxnLst/>
            <a:rect r="r" b="b" t="t" l="l"/>
            <a:pathLst>
              <a:path h="9260896" w="8586923">
                <a:moveTo>
                  <a:pt x="0" y="0"/>
                </a:moveTo>
                <a:lnTo>
                  <a:pt x="8586923" y="0"/>
                </a:lnTo>
                <a:lnTo>
                  <a:pt x="8586923" y="9260897"/>
                </a:lnTo>
                <a:lnTo>
                  <a:pt x="0" y="926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8062" y="2432885"/>
            <a:ext cx="7757243" cy="12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Contexte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3715" y="8916818"/>
            <a:ext cx="1692893" cy="682965"/>
            <a:chOff x="0" y="0"/>
            <a:chExt cx="100736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7361" cy="406400"/>
            </a:xfrm>
            <a:custGeom>
              <a:avLst/>
              <a:gdLst/>
              <a:ahLst/>
              <a:cxnLst/>
              <a:rect r="r" b="b" t="t" l="l"/>
              <a:pathLst>
                <a:path h="406400" w="1007361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2150670" y="9239250"/>
            <a:ext cx="5294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678062" y="3697726"/>
            <a:ext cx="6875483" cy="36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2422" u="sng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Client : </a:t>
            </a:r>
            <a:r>
              <a:rPr lang="en-US" sz="242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 service commercial d’une grande entreprise de vente au détail de fournitures de bureau dispose de données de ventes en Europe.</a:t>
            </a:r>
          </a:p>
          <a:p>
            <a:pPr algn="l">
              <a:lnSpc>
                <a:spcPts val="3513"/>
              </a:lnSpc>
            </a:pPr>
            <a:r>
              <a:rPr lang="en-US" sz="2422" u="sng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</a:t>
            </a:r>
            <a:r>
              <a:rPr lang="en-US" sz="2422" u="sng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soin :</a:t>
            </a:r>
            <a:r>
              <a:rPr lang="en-US" sz="242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explorer et se concentrer sur un marché spécifique et juteux.</a:t>
            </a:r>
          </a:p>
          <a:p>
            <a:pPr algn="l">
              <a:lnSpc>
                <a:spcPts val="3513"/>
              </a:lnSpc>
            </a:pPr>
            <a:r>
              <a:rPr lang="en-US" b="true" sz="2422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Objectif :</a:t>
            </a:r>
            <a:r>
              <a:rPr lang="en-US" sz="242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explorer, présenter et cibler un marché.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CD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878" y="4351076"/>
            <a:ext cx="4427938" cy="4590663"/>
            <a:chOff x="0" y="0"/>
            <a:chExt cx="1289487" cy="1336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487" cy="1336874"/>
            </a:xfrm>
            <a:custGeom>
              <a:avLst/>
              <a:gdLst/>
              <a:ahLst/>
              <a:cxnLst/>
              <a:rect r="r" b="b" t="t" l="l"/>
              <a:pathLst>
                <a:path h="1336874" w="1289487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86266" y="1709587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Les données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6266" y="3071489"/>
            <a:ext cx="10539441" cy="73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b="true" sz="242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 fichier csv composé de 8048 lignes contenant des informations sur les clients, les produits et les commandes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1499" y="4919238"/>
            <a:ext cx="3020695" cy="42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b="true" sz="27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1499" y="5668224"/>
            <a:ext cx="3020695" cy="241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Nom du client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Ville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Pays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Région 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Etat</a:t>
            </a:r>
          </a:p>
          <a:p>
            <a:pPr algn="l">
              <a:lnSpc>
                <a:spcPts val="2717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1187878" y="5553924"/>
            <a:ext cx="44279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742017" y="4351076"/>
            <a:ext cx="4427938" cy="4590663"/>
            <a:chOff x="0" y="0"/>
            <a:chExt cx="1289487" cy="13368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9487" cy="1336874"/>
            </a:xfrm>
            <a:custGeom>
              <a:avLst/>
              <a:gdLst/>
              <a:ahLst/>
              <a:cxnLst/>
              <a:rect r="r" b="b" t="t" l="l"/>
              <a:pathLst>
                <a:path h="1336874" w="1289487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445638" y="4919238"/>
            <a:ext cx="3020695" cy="42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b="true" sz="27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Produits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45638" y="5668224"/>
            <a:ext cx="3020695" cy="104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Catégorie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Sous-catégorie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Nom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742017" y="5553924"/>
            <a:ext cx="44279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536995" y="4351076"/>
            <a:ext cx="4427938" cy="4590663"/>
            <a:chOff x="0" y="0"/>
            <a:chExt cx="1289487" cy="13368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9487" cy="1336874"/>
            </a:xfrm>
            <a:custGeom>
              <a:avLst/>
              <a:gdLst/>
              <a:ahLst/>
              <a:cxnLst/>
              <a:rect r="r" b="b" t="t" l="l"/>
              <a:pathLst>
                <a:path h="1336874" w="1289487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998755" y="4919238"/>
            <a:ext cx="3724317" cy="42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b="true" sz="27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Commandes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24665" y="5668224"/>
            <a:ext cx="3322976" cy="310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Identifiant 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Nom du produit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Profit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Quantité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Ventes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Remise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 d’expédition</a:t>
            </a:r>
          </a:p>
          <a:p>
            <a:pPr algn="l" marL="501522" indent="-250761" lvl="1">
              <a:lnSpc>
                <a:spcPts val="2717"/>
              </a:lnSpc>
              <a:buFont typeface="Arial"/>
              <a:buChar char="•"/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Retour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2536995" y="5553924"/>
            <a:ext cx="44279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26971" y="2942090"/>
            <a:ext cx="6637482" cy="1534106"/>
            <a:chOff x="0" y="0"/>
            <a:chExt cx="8849976" cy="20454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849976" cy="2045475"/>
              <a:chOff x="0" y="0"/>
              <a:chExt cx="1748143" cy="40404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48143" cy="404044"/>
              </a:xfrm>
              <a:custGeom>
                <a:avLst/>
                <a:gdLst/>
                <a:ahLst/>
                <a:cxnLst/>
                <a:rect r="r" b="b" t="t" l="l"/>
                <a:pathLst>
                  <a:path h="404044" w="1748143">
                    <a:moveTo>
                      <a:pt x="61819" y="0"/>
                    </a:moveTo>
                    <a:lnTo>
                      <a:pt x="1686324" y="0"/>
                    </a:lnTo>
                    <a:cubicBezTo>
                      <a:pt x="1702720" y="0"/>
                      <a:pt x="1718444" y="6513"/>
                      <a:pt x="1730037" y="18106"/>
                    </a:cubicBezTo>
                    <a:cubicBezTo>
                      <a:pt x="1741630" y="29700"/>
                      <a:pt x="1748143" y="45424"/>
                      <a:pt x="1748143" y="61819"/>
                    </a:cubicBezTo>
                    <a:lnTo>
                      <a:pt x="1748143" y="342225"/>
                    </a:lnTo>
                    <a:cubicBezTo>
                      <a:pt x="1748143" y="376367"/>
                      <a:pt x="1720466" y="404044"/>
                      <a:pt x="1686324" y="404044"/>
                    </a:cubicBezTo>
                    <a:lnTo>
                      <a:pt x="61819" y="404044"/>
                    </a:lnTo>
                    <a:cubicBezTo>
                      <a:pt x="45424" y="404044"/>
                      <a:pt x="29700" y="397531"/>
                      <a:pt x="18106" y="385938"/>
                    </a:cubicBezTo>
                    <a:cubicBezTo>
                      <a:pt x="6513" y="374345"/>
                      <a:pt x="0" y="358621"/>
                      <a:pt x="0" y="342225"/>
                    </a:cubicBezTo>
                    <a:lnTo>
                      <a:pt x="0" y="61819"/>
                    </a:lnTo>
                    <a:cubicBezTo>
                      <a:pt x="0" y="45424"/>
                      <a:pt x="6513" y="29700"/>
                      <a:pt x="18106" y="18106"/>
                    </a:cubicBezTo>
                    <a:cubicBezTo>
                      <a:pt x="29700" y="6513"/>
                      <a:pt x="45424" y="0"/>
                      <a:pt x="6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48143" cy="44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71003" y="327921"/>
              <a:ext cx="4311153" cy="642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1"/>
                </a:lnSpc>
              </a:pPr>
              <a:r>
                <a:rPr lang="en-US" b="true" sz="3265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Valeurs nulles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32094" y="1111890"/>
              <a:ext cx="5788971" cy="460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1"/>
                </a:lnSpc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Aucune valeurs nulles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00962" y="4820789"/>
            <a:ext cx="6637482" cy="2069550"/>
            <a:chOff x="0" y="0"/>
            <a:chExt cx="8849976" cy="27594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849976" cy="2759400"/>
              <a:chOff x="0" y="0"/>
              <a:chExt cx="1748143" cy="54506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48143" cy="545067"/>
              </a:xfrm>
              <a:custGeom>
                <a:avLst/>
                <a:gdLst/>
                <a:ahLst/>
                <a:cxnLst/>
                <a:rect r="r" b="b" t="t" l="l"/>
                <a:pathLst>
                  <a:path h="545067" w="1748143">
                    <a:moveTo>
                      <a:pt x="61819" y="0"/>
                    </a:moveTo>
                    <a:lnTo>
                      <a:pt x="1686324" y="0"/>
                    </a:lnTo>
                    <a:cubicBezTo>
                      <a:pt x="1702720" y="0"/>
                      <a:pt x="1718444" y="6513"/>
                      <a:pt x="1730037" y="18106"/>
                    </a:cubicBezTo>
                    <a:cubicBezTo>
                      <a:pt x="1741630" y="29700"/>
                      <a:pt x="1748143" y="45424"/>
                      <a:pt x="1748143" y="61819"/>
                    </a:cubicBezTo>
                    <a:lnTo>
                      <a:pt x="1748143" y="483248"/>
                    </a:lnTo>
                    <a:cubicBezTo>
                      <a:pt x="1748143" y="499643"/>
                      <a:pt x="1741630" y="515367"/>
                      <a:pt x="1730037" y="526960"/>
                    </a:cubicBezTo>
                    <a:cubicBezTo>
                      <a:pt x="1718444" y="538554"/>
                      <a:pt x="1702720" y="545067"/>
                      <a:pt x="1686324" y="545067"/>
                    </a:cubicBezTo>
                    <a:lnTo>
                      <a:pt x="61819" y="545067"/>
                    </a:lnTo>
                    <a:cubicBezTo>
                      <a:pt x="45424" y="545067"/>
                      <a:pt x="29700" y="538554"/>
                      <a:pt x="18106" y="526960"/>
                    </a:cubicBezTo>
                    <a:cubicBezTo>
                      <a:pt x="6513" y="515367"/>
                      <a:pt x="0" y="499643"/>
                      <a:pt x="0" y="483248"/>
                    </a:cubicBezTo>
                    <a:lnTo>
                      <a:pt x="0" y="61819"/>
                    </a:lnTo>
                    <a:cubicBezTo>
                      <a:pt x="0" y="45424"/>
                      <a:pt x="6513" y="29700"/>
                      <a:pt x="18106" y="18106"/>
                    </a:cubicBezTo>
                    <a:cubicBezTo>
                      <a:pt x="29700" y="6513"/>
                      <a:pt x="45424" y="0"/>
                      <a:pt x="6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748143" cy="583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501844" y="301131"/>
              <a:ext cx="4311153" cy="810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9"/>
                </a:lnSpc>
              </a:pPr>
              <a:r>
                <a:rPr lang="en-US" b="true" sz="4065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Discount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95001" y="1193154"/>
              <a:ext cx="6124839" cy="1272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Enlever $</a:t>
              </a:r>
            </a:p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Mettre 0 au lieu de -</a:t>
              </a:r>
            </a:p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Transformation en float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73223" y="4820789"/>
            <a:ext cx="6637482" cy="2001201"/>
            <a:chOff x="0" y="0"/>
            <a:chExt cx="1748143" cy="5270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48143" cy="527065"/>
            </a:xfrm>
            <a:custGeom>
              <a:avLst/>
              <a:gdLst/>
              <a:ahLst/>
              <a:cxnLst/>
              <a:rect r="r" b="b" t="t" l="l"/>
              <a:pathLst>
                <a:path h="527065" w="1748143">
                  <a:moveTo>
                    <a:pt x="61819" y="0"/>
                  </a:moveTo>
                  <a:lnTo>
                    <a:pt x="1686324" y="0"/>
                  </a:lnTo>
                  <a:cubicBezTo>
                    <a:pt x="1702720" y="0"/>
                    <a:pt x="1718444" y="6513"/>
                    <a:pt x="1730037" y="18106"/>
                  </a:cubicBezTo>
                  <a:cubicBezTo>
                    <a:pt x="1741630" y="29700"/>
                    <a:pt x="1748143" y="45424"/>
                    <a:pt x="1748143" y="61819"/>
                  </a:cubicBezTo>
                  <a:lnTo>
                    <a:pt x="1748143" y="465246"/>
                  </a:lnTo>
                  <a:cubicBezTo>
                    <a:pt x="1748143" y="481642"/>
                    <a:pt x="1741630" y="497366"/>
                    <a:pt x="1730037" y="508959"/>
                  </a:cubicBezTo>
                  <a:cubicBezTo>
                    <a:pt x="1718444" y="520552"/>
                    <a:pt x="1702720" y="527065"/>
                    <a:pt x="1686324" y="527065"/>
                  </a:cubicBezTo>
                  <a:lnTo>
                    <a:pt x="61819" y="527065"/>
                  </a:lnTo>
                  <a:cubicBezTo>
                    <a:pt x="45424" y="527065"/>
                    <a:pt x="29700" y="520552"/>
                    <a:pt x="18106" y="508959"/>
                  </a:cubicBezTo>
                  <a:cubicBezTo>
                    <a:pt x="6513" y="497366"/>
                    <a:pt x="0" y="481642"/>
                    <a:pt x="0" y="465246"/>
                  </a:cubicBezTo>
                  <a:lnTo>
                    <a:pt x="0" y="61819"/>
                  </a:lnTo>
                  <a:cubicBezTo>
                    <a:pt x="0" y="45424"/>
                    <a:pt x="6513" y="29700"/>
                    <a:pt x="18106" y="18106"/>
                  </a:cubicBezTo>
                  <a:cubicBezTo>
                    <a:pt x="29700" y="6513"/>
                    <a:pt x="45424" y="0"/>
                    <a:pt x="6181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48143" cy="565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00962" y="7088690"/>
            <a:ext cx="6637482" cy="2069550"/>
            <a:chOff x="0" y="0"/>
            <a:chExt cx="8849976" cy="27594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8849976" cy="2759400"/>
              <a:chOff x="0" y="0"/>
              <a:chExt cx="1748143" cy="54506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48143" cy="545067"/>
              </a:xfrm>
              <a:custGeom>
                <a:avLst/>
                <a:gdLst/>
                <a:ahLst/>
                <a:cxnLst/>
                <a:rect r="r" b="b" t="t" l="l"/>
                <a:pathLst>
                  <a:path h="545067" w="1748143">
                    <a:moveTo>
                      <a:pt x="61819" y="0"/>
                    </a:moveTo>
                    <a:lnTo>
                      <a:pt x="1686324" y="0"/>
                    </a:lnTo>
                    <a:cubicBezTo>
                      <a:pt x="1702720" y="0"/>
                      <a:pt x="1718444" y="6513"/>
                      <a:pt x="1730037" y="18106"/>
                    </a:cubicBezTo>
                    <a:cubicBezTo>
                      <a:pt x="1741630" y="29700"/>
                      <a:pt x="1748143" y="45424"/>
                      <a:pt x="1748143" y="61819"/>
                    </a:cubicBezTo>
                    <a:lnTo>
                      <a:pt x="1748143" y="483248"/>
                    </a:lnTo>
                    <a:cubicBezTo>
                      <a:pt x="1748143" y="499643"/>
                      <a:pt x="1741630" y="515367"/>
                      <a:pt x="1730037" y="526960"/>
                    </a:cubicBezTo>
                    <a:cubicBezTo>
                      <a:pt x="1718444" y="538554"/>
                      <a:pt x="1702720" y="545067"/>
                      <a:pt x="1686324" y="545067"/>
                    </a:cubicBezTo>
                    <a:lnTo>
                      <a:pt x="61819" y="545067"/>
                    </a:lnTo>
                    <a:cubicBezTo>
                      <a:pt x="45424" y="545067"/>
                      <a:pt x="29700" y="538554"/>
                      <a:pt x="18106" y="526960"/>
                    </a:cubicBezTo>
                    <a:cubicBezTo>
                      <a:pt x="6513" y="515367"/>
                      <a:pt x="0" y="499643"/>
                      <a:pt x="0" y="483248"/>
                    </a:cubicBezTo>
                    <a:lnTo>
                      <a:pt x="0" y="61819"/>
                    </a:lnTo>
                    <a:cubicBezTo>
                      <a:pt x="0" y="45424"/>
                      <a:pt x="6513" y="29700"/>
                      <a:pt x="18106" y="18106"/>
                    </a:cubicBezTo>
                    <a:cubicBezTo>
                      <a:pt x="29700" y="6513"/>
                      <a:pt x="45424" y="0"/>
                      <a:pt x="6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48143" cy="583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501844" y="301131"/>
              <a:ext cx="4311153" cy="810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9"/>
                </a:lnSpc>
              </a:pPr>
              <a:r>
                <a:rPr lang="en-US" b="true" sz="4065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Sales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95001" y="1193154"/>
              <a:ext cx="6124839" cy="866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Enlever $</a:t>
              </a:r>
            </a:p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Transformation en float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74417" y="7088690"/>
            <a:ext cx="6637482" cy="2069550"/>
            <a:chOff x="0" y="0"/>
            <a:chExt cx="8849976" cy="275940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8849976" cy="2759400"/>
              <a:chOff x="0" y="0"/>
              <a:chExt cx="1748143" cy="54506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748143" cy="545067"/>
              </a:xfrm>
              <a:custGeom>
                <a:avLst/>
                <a:gdLst/>
                <a:ahLst/>
                <a:cxnLst/>
                <a:rect r="r" b="b" t="t" l="l"/>
                <a:pathLst>
                  <a:path h="545067" w="1748143">
                    <a:moveTo>
                      <a:pt x="61819" y="0"/>
                    </a:moveTo>
                    <a:lnTo>
                      <a:pt x="1686324" y="0"/>
                    </a:lnTo>
                    <a:cubicBezTo>
                      <a:pt x="1702720" y="0"/>
                      <a:pt x="1718444" y="6513"/>
                      <a:pt x="1730037" y="18106"/>
                    </a:cubicBezTo>
                    <a:cubicBezTo>
                      <a:pt x="1741630" y="29700"/>
                      <a:pt x="1748143" y="45424"/>
                      <a:pt x="1748143" y="61819"/>
                    </a:cubicBezTo>
                    <a:lnTo>
                      <a:pt x="1748143" y="483248"/>
                    </a:lnTo>
                    <a:cubicBezTo>
                      <a:pt x="1748143" y="499643"/>
                      <a:pt x="1741630" y="515367"/>
                      <a:pt x="1730037" y="526960"/>
                    </a:cubicBezTo>
                    <a:cubicBezTo>
                      <a:pt x="1718444" y="538554"/>
                      <a:pt x="1702720" y="545067"/>
                      <a:pt x="1686324" y="545067"/>
                    </a:cubicBezTo>
                    <a:lnTo>
                      <a:pt x="61819" y="545067"/>
                    </a:lnTo>
                    <a:cubicBezTo>
                      <a:pt x="45424" y="545067"/>
                      <a:pt x="29700" y="538554"/>
                      <a:pt x="18106" y="526960"/>
                    </a:cubicBezTo>
                    <a:cubicBezTo>
                      <a:pt x="6513" y="515367"/>
                      <a:pt x="0" y="499643"/>
                      <a:pt x="0" y="483248"/>
                    </a:cubicBezTo>
                    <a:lnTo>
                      <a:pt x="0" y="61819"/>
                    </a:lnTo>
                    <a:cubicBezTo>
                      <a:pt x="0" y="45424"/>
                      <a:pt x="6513" y="29700"/>
                      <a:pt x="18106" y="18106"/>
                    </a:cubicBezTo>
                    <a:cubicBezTo>
                      <a:pt x="29700" y="6513"/>
                      <a:pt x="45424" y="0"/>
                      <a:pt x="6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748143" cy="583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269411" y="136031"/>
              <a:ext cx="4311153" cy="810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9"/>
                </a:lnSpc>
              </a:pPr>
              <a:r>
                <a:rPr lang="en-US" b="true" sz="4065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Profit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362568" y="1028054"/>
              <a:ext cx="6124839" cy="1272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Enlever $</a:t>
              </a:r>
            </a:p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Mettre 0 au lieu de -</a:t>
              </a:r>
            </a:p>
            <a:p>
              <a:pPr algn="l" marL="489175" indent="-244588" lvl="1">
                <a:lnSpc>
                  <a:spcPts val="2401"/>
                </a:lnSpc>
                <a:buFont typeface="Arial"/>
                <a:buChar char="•"/>
              </a:pPr>
              <a:r>
                <a:rPr lang="en-US" sz="2265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Transformation en float</a:t>
              </a:r>
            </a:p>
          </p:txBody>
        </p:sp>
      </p:grpSp>
      <p:sp>
        <p:nvSpPr>
          <p:cNvPr name="Freeform 35" id="35">
            <a:hlinkClick r:id="rId10" tooltip="https://colab.research.google.com/drive/1o_UjZCSeCM8UsjpjkD74dbGPkOX0UsSs?usp=sharing"/>
          </p:cNvPr>
          <p:cNvSpPr/>
          <p:nvPr/>
        </p:nvSpPr>
        <p:spPr>
          <a:xfrm flipH="false" flipV="false" rot="0">
            <a:off x="11676089" y="3348682"/>
            <a:ext cx="693552" cy="693552"/>
          </a:xfrm>
          <a:custGeom>
            <a:avLst/>
            <a:gdLst/>
            <a:ahLst/>
            <a:cxnLst/>
            <a:rect r="r" b="b" t="t" l="l"/>
            <a:pathLst>
              <a:path h="693552" w="693552">
                <a:moveTo>
                  <a:pt x="0" y="0"/>
                </a:moveTo>
                <a:lnTo>
                  <a:pt x="693553" y="0"/>
                </a:lnTo>
                <a:lnTo>
                  <a:pt x="693553" y="693553"/>
                </a:lnTo>
                <a:lnTo>
                  <a:pt x="0" y="693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Etude des données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76475" y="5071492"/>
            <a:ext cx="3233365" cy="47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b="true" sz="3265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Order Date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122293" y="5654706"/>
            <a:ext cx="4341729" cy="95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"/>
              </a:lnSpc>
            </a:pPr>
            <a:r>
              <a:rPr lang="en-US" sz="2265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Mauvais format =&gt; transformation de texte vers date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19842" y="3061826"/>
            <a:ext cx="10431828" cy="6493813"/>
          </a:xfrm>
          <a:custGeom>
            <a:avLst/>
            <a:gdLst/>
            <a:ahLst/>
            <a:cxnLst/>
            <a:rect r="r" b="b" t="t" l="l"/>
            <a:pathLst>
              <a:path h="6493813" w="10431828">
                <a:moveTo>
                  <a:pt x="0" y="0"/>
                </a:moveTo>
                <a:lnTo>
                  <a:pt x="10431828" y="0"/>
                </a:lnTo>
                <a:lnTo>
                  <a:pt x="10431828" y="6493813"/>
                </a:lnTo>
                <a:lnTo>
                  <a:pt x="0" y="6493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76475" y="1311794"/>
            <a:ext cx="11199887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b="true" sz="6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Création du modèles de données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18790"/>
            <a:ext cx="19633980" cy="6607593"/>
            <a:chOff x="0" y="0"/>
            <a:chExt cx="5171089" cy="17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740271"/>
            </a:xfrm>
            <a:custGeom>
              <a:avLst/>
              <a:gdLst/>
              <a:ahLst/>
              <a:cxnLst/>
              <a:rect r="r" b="b" t="t" l="l"/>
              <a:pathLst>
                <a:path h="174027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740271"/>
                  </a:lnTo>
                  <a:lnTo>
                    <a:pt x="0" y="1740271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7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816990" y="-5098196"/>
            <a:ext cx="25453465" cy="10287000"/>
            <a:chOff x="0" y="0"/>
            <a:chExt cx="67037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37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703793">
                  <a:moveTo>
                    <a:pt x="9429" y="0"/>
                  </a:moveTo>
                  <a:lnTo>
                    <a:pt x="6694364" y="0"/>
                  </a:lnTo>
                  <a:cubicBezTo>
                    <a:pt x="6699572" y="0"/>
                    <a:pt x="6703793" y="4221"/>
                    <a:pt x="6703793" y="9429"/>
                  </a:cubicBezTo>
                  <a:lnTo>
                    <a:pt x="6703793" y="2699904"/>
                  </a:lnTo>
                  <a:cubicBezTo>
                    <a:pt x="6703793" y="2702405"/>
                    <a:pt x="6702799" y="2704803"/>
                    <a:pt x="6701031" y="2706572"/>
                  </a:cubicBezTo>
                  <a:cubicBezTo>
                    <a:pt x="6699263" y="2708340"/>
                    <a:pt x="6696865" y="2709333"/>
                    <a:pt x="6694364" y="2709333"/>
                  </a:cubicBezTo>
                  <a:lnTo>
                    <a:pt x="9429" y="2709333"/>
                  </a:lnTo>
                  <a:cubicBezTo>
                    <a:pt x="4221" y="2709333"/>
                    <a:pt x="0" y="2705112"/>
                    <a:pt x="0" y="2699904"/>
                  </a:cubicBezTo>
                  <a:lnTo>
                    <a:pt x="0" y="9429"/>
                  </a:lnTo>
                  <a:cubicBezTo>
                    <a:pt x="0" y="4221"/>
                    <a:pt x="4221" y="0"/>
                    <a:pt x="9429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37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0774" y="8364027"/>
            <a:ext cx="1692893" cy="682965"/>
            <a:chOff x="0" y="0"/>
            <a:chExt cx="100736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7361" cy="406400"/>
            </a:xfrm>
            <a:custGeom>
              <a:avLst/>
              <a:gdLst/>
              <a:ahLst/>
              <a:cxnLst/>
              <a:rect r="r" b="b" t="t" l="l"/>
              <a:pathLst>
                <a:path h="406400" w="1007361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967729" y="8686460"/>
            <a:ext cx="5294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10621818" y="1529787"/>
            <a:ext cx="6637482" cy="7318034"/>
            <a:chOff x="0" y="0"/>
            <a:chExt cx="1748143" cy="1927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8143" cy="1927383"/>
            </a:xfrm>
            <a:custGeom>
              <a:avLst/>
              <a:gdLst/>
              <a:ahLst/>
              <a:cxnLst/>
              <a:rect r="r" b="b" t="t" l="l"/>
              <a:pathLst>
                <a:path h="1927383" w="1748143">
                  <a:moveTo>
                    <a:pt x="61819" y="0"/>
                  </a:moveTo>
                  <a:lnTo>
                    <a:pt x="1686324" y="0"/>
                  </a:lnTo>
                  <a:cubicBezTo>
                    <a:pt x="1702720" y="0"/>
                    <a:pt x="1718444" y="6513"/>
                    <a:pt x="1730037" y="18106"/>
                  </a:cubicBezTo>
                  <a:cubicBezTo>
                    <a:pt x="1741630" y="29700"/>
                    <a:pt x="1748143" y="45424"/>
                    <a:pt x="1748143" y="61819"/>
                  </a:cubicBezTo>
                  <a:lnTo>
                    <a:pt x="1748143" y="1865564"/>
                  </a:lnTo>
                  <a:cubicBezTo>
                    <a:pt x="1748143" y="1881960"/>
                    <a:pt x="1741630" y="1897684"/>
                    <a:pt x="1730037" y="1909277"/>
                  </a:cubicBezTo>
                  <a:cubicBezTo>
                    <a:pt x="1718444" y="1920870"/>
                    <a:pt x="1702720" y="1927383"/>
                    <a:pt x="1686324" y="1927383"/>
                  </a:cubicBezTo>
                  <a:lnTo>
                    <a:pt x="61819" y="1927383"/>
                  </a:lnTo>
                  <a:cubicBezTo>
                    <a:pt x="45424" y="1927383"/>
                    <a:pt x="29700" y="1920870"/>
                    <a:pt x="18106" y="1909277"/>
                  </a:cubicBezTo>
                  <a:cubicBezTo>
                    <a:pt x="6513" y="1897684"/>
                    <a:pt x="0" y="1881960"/>
                    <a:pt x="0" y="1865564"/>
                  </a:cubicBezTo>
                  <a:lnTo>
                    <a:pt x="0" y="61819"/>
                  </a:lnTo>
                  <a:cubicBezTo>
                    <a:pt x="0" y="45424"/>
                    <a:pt x="6513" y="29700"/>
                    <a:pt x="18106" y="18106"/>
                  </a:cubicBezTo>
                  <a:cubicBezTo>
                    <a:pt x="29700" y="6513"/>
                    <a:pt x="45424" y="0"/>
                    <a:pt x="6181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8143" cy="1965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636475" y="1866844"/>
            <a:ext cx="1009501" cy="703855"/>
          </a:xfrm>
          <a:custGeom>
            <a:avLst/>
            <a:gdLst/>
            <a:ahLst/>
            <a:cxnLst/>
            <a:rect r="r" b="b" t="t" l="l"/>
            <a:pathLst>
              <a:path h="703855" w="1009501">
                <a:moveTo>
                  <a:pt x="0" y="0"/>
                </a:moveTo>
                <a:lnTo>
                  <a:pt x="1009501" y="0"/>
                </a:lnTo>
                <a:lnTo>
                  <a:pt x="1009501" y="703855"/>
                </a:lnTo>
                <a:lnTo>
                  <a:pt x="0" y="703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15732" y="2459523"/>
            <a:ext cx="6251176" cy="6060891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6141226" y="558849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661282" y="2704530"/>
            <a:ext cx="2087483" cy="1305626"/>
          </a:xfrm>
          <a:custGeom>
            <a:avLst/>
            <a:gdLst/>
            <a:ahLst/>
            <a:cxnLst/>
            <a:rect r="r" b="b" t="t" l="l"/>
            <a:pathLst>
              <a:path h="1305626" w="2087483">
                <a:moveTo>
                  <a:pt x="0" y="0"/>
                </a:moveTo>
                <a:lnTo>
                  <a:pt x="2087483" y="0"/>
                </a:lnTo>
                <a:lnTo>
                  <a:pt x="2087483" y="1305626"/>
                </a:lnTo>
                <a:lnTo>
                  <a:pt x="0" y="1305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60774" y="2589749"/>
            <a:ext cx="6783226" cy="170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5"/>
              </a:lnSpc>
            </a:pPr>
            <a:r>
              <a:rPr lang="en-US" sz="60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Analyse  des données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 profit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26971" y="2942090"/>
            <a:ext cx="5491577" cy="1308055"/>
            <a:chOff x="0" y="0"/>
            <a:chExt cx="7322102" cy="174407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322102" cy="1744074"/>
              <a:chOff x="0" y="0"/>
              <a:chExt cx="1748143" cy="41639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48143" cy="416396"/>
              </a:xfrm>
              <a:custGeom>
                <a:avLst/>
                <a:gdLst/>
                <a:ahLst/>
                <a:cxnLst/>
                <a:rect r="r" b="b" t="t" l="l"/>
                <a:pathLst>
                  <a:path h="416396" w="1748143">
                    <a:moveTo>
                      <a:pt x="61819" y="0"/>
                    </a:moveTo>
                    <a:lnTo>
                      <a:pt x="1686324" y="0"/>
                    </a:lnTo>
                    <a:cubicBezTo>
                      <a:pt x="1702720" y="0"/>
                      <a:pt x="1718444" y="6513"/>
                      <a:pt x="1730037" y="18106"/>
                    </a:cubicBezTo>
                    <a:cubicBezTo>
                      <a:pt x="1741630" y="29700"/>
                      <a:pt x="1748143" y="45424"/>
                      <a:pt x="1748143" y="61819"/>
                    </a:cubicBezTo>
                    <a:lnTo>
                      <a:pt x="1748143" y="354577"/>
                    </a:lnTo>
                    <a:cubicBezTo>
                      <a:pt x="1748143" y="370972"/>
                      <a:pt x="1741630" y="386696"/>
                      <a:pt x="1730037" y="398289"/>
                    </a:cubicBezTo>
                    <a:cubicBezTo>
                      <a:pt x="1718444" y="409883"/>
                      <a:pt x="1702720" y="416396"/>
                      <a:pt x="1686324" y="416396"/>
                    </a:cubicBezTo>
                    <a:lnTo>
                      <a:pt x="61819" y="416396"/>
                    </a:lnTo>
                    <a:cubicBezTo>
                      <a:pt x="45424" y="416396"/>
                      <a:pt x="29700" y="409883"/>
                      <a:pt x="18106" y="398289"/>
                    </a:cubicBezTo>
                    <a:cubicBezTo>
                      <a:pt x="6513" y="386696"/>
                      <a:pt x="0" y="370972"/>
                      <a:pt x="0" y="354577"/>
                    </a:cubicBezTo>
                    <a:lnTo>
                      <a:pt x="0" y="61819"/>
                    </a:lnTo>
                    <a:cubicBezTo>
                      <a:pt x="0" y="45424"/>
                      <a:pt x="6513" y="29700"/>
                      <a:pt x="18106" y="18106"/>
                    </a:cubicBezTo>
                    <a:cubicBezTo>
                      <a:pt x="29700" y="6513"/>
                      <a:pt x="45424" y="0"/>
                      <a:pt x="6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48143" cy="4544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878933" y="265072"/>
              <a:ext cx="3566869" cy="552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  <a:r>
                <a:rPr lang="en-US" b="true" sz="2801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Profit total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67591" y="943785"/>
              <a:ext cx="4789554" cy="40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6"/>
                </a:lnSpc>
              </a:pPr>
              <a:r>
                <a:rPr lang="en-US" sz="2099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283 240 $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31497" y="4447353"/>
            <a:ext cx="6880865" cy="1585038"/>
            <a:chOff x="0" y="0"/>
            <a:chExt cx="9174487" cy="211338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174487" cy="2113384"/>
              <a:chOff x="0" y="0"/>
              <a:chExt cx="1812244" cy="4174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12244" cy="417459"/>
              </a:xfrm>
              <a:custGeom>
                <a:avLst/>
                <a:gdLst/>
                <a:ahLst/>
                <a:cxnLst/>
                <a:rect r="r" b="b" t="t" l="l"/>
                <a:pathLst>
                  <a:path h="417459" w="1812244">
                    <a:moveTo>
                      <a:pt x="59632" y="0"/>
                    </a:moveTo>
                    <a:lnTo>
                      <a:pt x="1752612" y="0"/>
                    </a:lnTo>
                    <a:cubicBezTo>
                      <a:pt x="1768428" y="0"/>
                      <a:pt x="1783595" y="6283"/>
                      <a:pt x="1794778" y="17466"/>
                    </a:cubicBezTo>
                    <a:cubicBezTo>
                      <a:pt x="1805962" y="28649"/>
                      <a:pt x="1812244" y="43817"/>
                      <a:pt x="1812244" y="59632"/>
                    </a:cubicBezTo>
                    <a:lnTo>
                      <a:pt x="1812244" y="357826"/>
                    </a:lnTo>
                    <a:cubicBezTo>
                      <a:pt x="1812244" y="373642"/>
                      <a:pt x="1805962" y="388810"/>
                      <a:pt x="1794778" y="399993"/>
                    </a:cubicBezTo>
                    <a:cubicBezTo>
                      <a:pt x="1783595" y="411176"/>
                      <a:pt x="1768428" y="417459"/>
                      <a:pt x="1752612" y="417459"/>
                    </a:cubicBezTo>
                    <a:lnTo>
                      <a:pt x="59632" y="417459"/>
                    </a:lnTo>
                    <a:cubicBezTo>
                      <a:pt x="43817" y="417459"/>
                      <a:pt x="28649" y="411176"/>
                      <a:pt x="17466" y="399993"/>
                    </a:cubicBezTo>
                    <a:cubicBezTo>
                      <a:pt x="6283" y="388810"/>
                      <a:pt x="0" y="373642"/>
                      <a:pt x="0" y="357826"/>
                    </a:cubicBezTo>
                    <a:lnTo>
                      <a:pt x="0" y="59632"/>
                    </a:lnTo>
                    <a:cubicBezTo>
                      <a:pt x="0" y="43817"/>
                      <a:pt x="6283" y="28649"/>
                      <a:pt x="17466" y="17466"/>
                    </a:cubicBezTo>
                    <a:cubicBezTo>
                      <a:pt x="28649" y="6283"/>
                      <a:pt x="43817" y="0"/>
                      <a:pt x="59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812244" cy="455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93581" y="303388"/>
              <a:ext cx="4469235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segment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66681" y="1062352"/>
              <a:ext cx="7538076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Les consommateurs hors entreprises et télétravail représentent la plus grosse part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37860" y="4447353"/>
            <a:ext cx="5326162" cy="1305506"/>
            <a:chOff x="0" y="0"/>
            <a:chExt cx="7101549" cy="174067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101549" cy="1740675"/>
              <a:chOff x="0" y="0"/>
              <a:chExt cx="1402775" cy="34383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02775" cy="343837"/>
              </a:xfrm>
              <a:custGeom>
                <a:avLst/>
                <a:gdLst/>
                <a:ahLst/>
                <a:cxnLst/>
                <a:rect r="r" b="b" t="t" l="l"/>
                <a:pathLst>
                  <a:path h="343837" w="1402775">
                    <a:moveTo>
                      <a:pt x="77039" y="0"/>
                    </a:moveTo>
                    <a:lnTo>
                      <a:pt x="1325736" y="0"/>
                    </a:lnTo>
                    <a:cubicBezTo>
                      <a:pt x="1368284" y="0"/>
                      <a:pt x="1402775" y="34492"/>
                      <a:pt x="1402775" y="77039"/>
                    </a:cubicBezTo>
                    <a:lnTo>
                      <a:pt x="1402775" y="266798"/>
                    </a:lnTo>
                    <a:cubicBezTo>
                      <a:pt x="1402775" y="309345"/>
                      <a:pt x="1368284" y="343837"/>
                      <a:pt x="1325736" y="343837"/>
                    </a:cubicBezTo>
                    <a:lnTo>
                      <a:pt x="77039" y="343837"/>
                    </a:lnTo>
                    <a:cubicBezTo>
                      <a:pt x="34492" y="343837"/>
                      <a:pt x="0" y="309345"/>
                      <a:pt x="0" y="266798"/>
                    </a:cubicBezTo>
                    <a:lnTo>
                      <a:pt x="0" y="77039"/>
                    </a:lnTo>
                    <a:cubicBezTo>
                      <a:pt x="0" y="34492"/>
                      <a:pt x="34492" y="0"/>
                      <a:pt x="770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402775" cy="3819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269411" y="318184"/>
              <a:ext cx="2645327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67"/>
                </a:lnSpc>
              </a:pPr>
              <a:r>
                <a:rPr lang="en-US" b="true" sz="2799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Produits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83023" y="863453"/>
              <a:ext cx="6335502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1" indent="-215900" lvl="1">
                <a:lnSpc>
                  <a:spcPts val="2120"/>
                </a:lnSpc>
                <a:buFont typeface="Arial"/>
                <a:buChar char="•"/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Max : Nokia Smart Phone, Full Size</a:t>
              </a:r>
            </a:p>
            <a:p>
              <a:pPr algn="just" marL="431801" indent="-215900" lvl="1">
                <a:lnSpc>
                  <a:spcPts val="2120"/>
                </a:lnSpc>
                <a:buFont typeface="Arial"/>
                <a:buChar char="•"/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Min :  Hoover Stove, White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36516" y="6308732"/>
            <a:ext cx="5527506" cy="1512723"/>
            <a:chOff x="0" y="0"/>
            <a:chExt cx="7370007" cy="201696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370007" cy="2016965"/>
              <a:chOff x="0" y="0"/>
              <a:chExt cx="1455804" cy="39841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55804" cy="398413"/>
              </a:xfrm>
              <a:custGeom>
                <a:avLst/>
                <a:gdLst/>
                <a:ahLst/>
                <a:cxnLst/>
                <a:rect r="r" b="b" t="t" l="l"/>
                <a:pathLst>
                  <a:path h="398413" w="1455804">
                    <a:moveTo>
                      <a:pt x="74233" y="0"/>
                    </a:moveTo>
                    <a:lnTo>
                      <a:pt x="1381571" y="0"/>
                    </a:lnTo>
                    <a:cubicBezTo>
                      <a:pt x="1422569" y="0"/>
                      <a:pt x="1455804" y="33235"/>
                      <a:pt x="1455804" y="74233"/>
                    </a:cubicBezTo>
                    <a:lnTo>
                      <a:pt x="1455804" y="324180"/>
                    </a:lnTo>
                    <a:cubicBezTo>
                      <a:pt x="1455804" y="365178"/>
                      <a:pt x="1422569" y="398413"/>
                      <a:pt x="1381571" y="398413"/>
                    </a:cubicBezTo>
                    <a:lnTo>
                      <a:pt x="74233" y="398413"/>
                    </a:lnTo>
                    <a:cubicBezTo>
                      <a:pt x="54545" y="398413"/>
                      <a:pt x="35664" y="390592"/>
                      <a:pt x="21742" y="376671"/>
                    </a:cubicBezTo>
                    <a:cubicBezTo>
                      <a:pt x="7821" y="362749"/>
                      <a:pt x="0" y="343868"/>
                      <a:pt x="0" y="324180"/>
                    </a:cubicBezTo>
                    <a:lnTo>
                      <a:pt x="0" y="74233"/>
                    </a:lnTo>
                    <a:cubicBezTo>
                      <a:pt x="0" y="33235"/>
                      <a:pt x="33235" y="0"/>
                      <a:pt x="742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455804" cy="43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641748" y="324189"/>
              <a:ext cx="5399897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temporelle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469293" y="1027355"/>
              <a:ext cx="6640159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Augmentation du profit entre 2011 et 2014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631497" y="6375291"/>
            <a:ext cx="6880865" cy="1851738"/>
            <a:chOff x="0" y="0"/>
            <a:chExt cx="9174487" cy="246898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9174487" cy="2468984"/>
              <a:chOff x="0" y="0"/>
              <a:chExt cx="1812244" cy="48770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812244" cy="487701"/>
              </a:xfrm>
              <a:custGeom>
                <a:avLst/>
                <a:gdLst/>
                <a:ahLst/>
                <a:cxnLst/>
                <a:rect r="r" b="b" t="t" l="l"/>
                <a:pathLst>
                  <a:path h="487701" w="1812244">
                    <a:moveTo>
                      <a:pt x="59632" y="0"/>
                    </a:moveTo>
                    <a:lnTo>
                      <a:pt x="1752612" y="0"/>
                    </a:lnTo>
                    <a:cubicBezTo>
                      <a:pt x="1768428" y="0"/>
                      <a:pt x="1783595" y="6283"/>
                      <a:pt x="1794778" y="17466"/>
                    </a:cubicBezTo>
                    <a:cubicBezTo>
                      <a:pt x="1805962" y="28649"/>
                      <a:pt x="1812244" y="43817"/>
                      <a:pt x="1812244" y="59632"/>
                    </a:cubicBezTo>
                    <a:lnTo>
                      <a:pt x="1812244" y="428068"/>
                    </a:lnTo>
                    <a:cubicBezTo>
                      <a:pt x="1812244" y="443884"/>
                      <a:pt x="1805962" y="459051"/>
                      <a:pt x="1794778" y="470235"/>
                    </a:cubicBezTo>
                    <a:cubicBezTo>
                      <a:pt x="1783595" y="481418"/>
                      <a:pt x="1768428" y="487701"/>
                      <a:pt x="1752612" y="487701"/>
                    </a:cubicBezTo>
                    <a:lnTo>
                      <a:pt x="59632" y="487701"/>
                    </a:lnTo>
                    <a:cubicBezTo>
                      <a:pt x="43817" y="487701"/>
                      <a:pt x="28649" y="481418"/>
                      <a:pt x="17466" y="470235"/>
                    </a:cubicBezTo>
                    <a:cubicBezTo>
                      <a:pt x="6283" y="459051"/>
                      <a:pt x="0" y="443884"/>
                      <a:pt x="0" y="428068"/>
                    </a:cubicBezTo>
                    <a:lnTo>
                      <a:pt x="0" y="59632"/>
                    </a:lnTo>
                    <a:cubicBezTo>
                      <a:pt x="0" y="43817"/>
                      <a:pt x="6283" y="28649"/>
                      <a:pt x="17466" y="17466"/>
                    </a:cubicBezTo>
                    <a:cubicBezTo>
                      <a:pt x="28649" y="6283"/>
                      <a:pt x="43817" y="0"/>
                      <a:pt x="59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812244" cy="5258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2593581" y="303388"/>
              <a:ext cx="4469235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pays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666681" y="1062352"/>
              <a:ext cx="7538076" cy="1114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Plus de profit  = France avec 68 480 $</a:t>
              </a:r>
            </a:p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Moins de profit = Ireland avec un profit total négatif à -1 114 $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36516" y="8227029"/>
            <a:ext cx="5527506" cy="1779423"/>
            <a:chOff x="0" y="0"/>
            <a:chExt cx="7370007" cy="2372565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370007" cy="2372565"/>
              <a:chOff x="0" y="0"/>
              <a:chExt cx="1455804" cy="46865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455804" cy="468655"/>
              </a:xfrm>
              <a:custGeom>
                <a:avLst/>
                <a:gdLst/>
                <a:ahLst/>
                <a:cxnLst/>
                <a:rect r="r" b="b" t="t" l="l"/>
                <a:pathLst>
                  <a:path h="468655" w="1455804">
                    <a:moveTo>
                      <a:pt x="74233" y="0"/>
                    </a:moveTo>
                    <a:lnTo>
                      <a:pt x="1381571" y="0"/>
                    </a:lnTo>
                    <a:cubicBezTo>
                      <a:pt x="1422569" y="0"/>
                      <a:pt x="1455804" y="33235"/>
                      <a:pt x="1455804" y="74233"/>
                    </a:cubicBezTo>
                    <a:lnTo>
                      <a:pt x="1455804" y="394422"/>
                    </a:lnTo>
                    <a:cubicBezTo>
                      <a:pt x="1455804" y="435420"/>
                      <a:pt x="1422569" y="468655"/>
                      <a:pt x="1381571" y="468655"/>
                    </a:cubicBezTo>
                    <a:lnTo>
                      <a:pt x="74233" y="468655"/>
                    </a:lnTo>
                    <a:cubicBezTo>
                      <a:pt x="33235" y="468655"/>
                      <a:pt x="0" y="435420"/>
                      <a:pt x="0" y="394422"/>
                    </a:cubicBezTo>
                    <a:lnTo>
                      <a:pt x="0" y="74233"/>
                    </a:lnTo>
                    <a:cubicBezTo>
                      <a:pt x="0" y="33235"/>
                      <a:pt x="33235" y="0"/>
                      <a:pt x="742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455804" cy="506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 </a:t>
                </a:r>
              </a:p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641748" y="324189"/>
              <a:ext cx="5399897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catégorie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469293" y="1027355"/>
              <a:ext cx="6640159" cy="1114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Min : Ameublement </a:t>
              </a:r>
            </a:p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       Tables en négatif </a:t>
              </a: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 -20731 $</a:t>
              </a:r>
            </a:p>
            <a:p>
              <a:pPr algn="l">
                <a:lnSpc>
                  <a:spcPts val="21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631497" y="8427054"/>
            <a:ext cx="6880865" cy="1770640"/>
            <a:chOff x="0" y="0"/>
            <a:chExt cx="1547801" cy="39829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47801" cy="398293"/>
            </a:xfrm>
            <a:custGeom>
              <a:avLst/>
              <a:gdLst/>
              <a:ahLst/>
              <a:cxnLst/>
              <a:rect r="r" b="b" t="t" l="l"/>
              <a:pathLst>
                <a:path h="398293" w="1547801">
                  <a:moveTo>
                    <a:pt x="59632" y="0"/>
                  </a:moveTo>
                  <a:lnTo>
                    <a:pt x="1488169" y="0"/>
                  </a:lnTo>
                  <a:cubicBezTo>
                    <a:pt x="1503984" y="0"/>
                    <a:pt x="1519152" y="6283"/>
                    <a:pt x="1530335" y="17466"/>
                  </a:cubicBezTo>
                  <a:cubicBezTo>
                    <a:pt x="1541518" y="28649"/>
                    <a:pt x="1547801" y="43817"/>
                    <a:pt x="1547801" y="59632"/>
                  </a:cubicBezTo>
                  <a:lnTo>
                    <a:pt x="1547801" y="338660"/>
                  </a:lnTo>
                  <a:cubicBezTo>
                    <a:pt x="1547801" y="354476"/>
                    <a:pt x="1541518" y="369644"/>
                    <a:pt x="1530335" y="380827"/>
                  </a:cubicBezTo>
                  <a:cubicBezTo>
                    <a:pt x="1519152" y="392010"/>
                    <a:pt x="1503984" y="398293"/>
                    <a:pt x="1488169" y="398293"/>
                  </a:cubicBezTo>
                  <a:lnTo>
                    <a:pt x="59632" y="398293"/>
                  </a:lnTo>
                  <a:cubicBezTo>
                    <a:pt x="43817" y="398293"/>
                    <a:pt x="28649" y="392010"/>
                    <a:pt x="17466" y="380827"/>
                  </a:cubicBezTo>
                  <a:cubicBezTo>
                    <a:pt x="6283" y="369644"/>
                    <a:pt x="0" y="354476"/>
                    <a:pt x="0" y="338660"/>
                  </a:cubicBezTo>
                  <a:lnTo>
                    <a:pt x="0" y="59632"/>
                  </a:lnTo>
                  <a:cubicBezTo>
                    <a:pt x="0" y="43817"/>
                    <a:pt x="6283" y="28649"/>
                    <a:pt x="17466" y="17466"/>
                  </a:cubicBezTo>
                  <a:cubicBezTo>
                    <a:pt x="28649" y="6283"/>
                    <a:pt x="43817" y="0"/>
                    <a:pt x="5963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547801" cy="436393"/>
            </a:xfrm>
            <a:prstGeom prst="rect">
              <a:avLst/>
            </a:prstGeom>
          </p:spPr>
          <p:txBody>
            <a:bodyPr anchor="ctr" rtlCol="false" tIns="59479" lIns="59479" bIns="59479" rIns="5947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0983539" y="8588979"/>
            <a:ext cx="4761695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0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Pays à surveiller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872244" y="9126266"/>
            <a:ext cx="6399371" cy="81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Profit négatif en 2014 : Suède, Ireland, Pays bas et Suisse 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Profit négatif en 2013 : Irlande, Norvège, Pays-bas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Les ventes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26971" y="2942090"/>
            <a:ext cx="5491577" cy="1308055"/>
            <a:chOff x="0" y="0"/>
            <a:chExt cx="7322102" cy="174407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322102" cy="1744074"/>
              <a:chOff x="0" y="0"/>
              <a:chExt cx="1748143" cy="41639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48143" cy="416396"/>
              </a:xfrm>
              <a:custGeom>
                <a:avLst/>
                <a:gdLst/>
                <a:ahLst/>
                <a:cxnLst/>
                <a:rect r="r" b="b" t="t" l="l"/>
                <a:pathLst>
                  <a:path h="416396" w="1748143">
                    <a:moveTo>
                      <a:pt x="61819" y="0"/>
                    </a:moveTo>
                    <a:lnTo>
                      <a:pt x="1686324" y="0"/>
                    </a:lnTo>
                    <a:cubicBezTo>
                      <a:pt x="1702720" y="0"/>
                      <a:pt x="1718444" y="6513"/>
                      <a:pt x="1730037" y="18106"/>
                    </a:cubicBezTo>
                    <a:cubicBezTo>
                      <a:pt x="1741630" y="29700"/>
                      <a:pt x="1748143" y="45424"/>
                      <a:pt x="1748143" y="61819"/>
                    </a:cubicBezTo>
                    <a:lnTo>
                      <a:pt x="1748143" y="354577"/>
                    </a:lnTo>
                    <a:cubicBezTo>
                      <a:pt x="1748143" y="370972"/>
                      <a:pt x="1741630" y="386696"/>
                      <a:pt x="1730037" y="398289"/>
                    </a:cubicBezTo>
                    <a:cubicBezTo>
                      <a:pt x="1718444" y="409883"/>
                      <a:pt x="1702720" y="416396"/>
                      <a:pt x="1686324" y="416396"/>
                    </a:cubicBezTo>
                    <a:lnTo>
                      <a:pt x="61819" y="416396"/>
                    </a:lnTo>
                    <a:cubicBezTo>
                      <a:pt x="45424" y="416396"/>
                      <a:pt x="29700" y="409883"/>
                      <a:pt x="18106" y="398289"/>
                    </a:cubicBezTo>
                    <a:cubicBezTo>
                      <a:pt x="6513" y="386696"/>
                      <a:pt x="0" y="370972"/>
                      <a:pt x="0" y="354577"/>
                    </a:cubicBezTo>
                    <a:lnTo>
                      <a:pt x="0" y="61819"/>
                    </a:lnTo>
                    <a:cubicBezTo>
                      <a:pt x="0" y="45424"/>
                      <a:pt x="6513" y="29700"/>
                      <a:pt x="18106" y="18106"/>
                    </a:cubicBezTo>
                    <a:cubicBezTo>
                      <a:pt x="29700" y="6513"/>
                      <a:pt x="45424" y="0"/>
                      <a:pt x="6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48143" cy="4544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878933" y="265072"/>
              <a:ext cx="3566869" cy="552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  <a:r>
                <a:rPr lang="en-US" b="true" sz="2801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Ventes totales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67591" y="943785"/>
              <a:ext cx="4789554" cy="40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6"/>
                </a:lnSpc>
              </a:pPr>
              <a:r>
                <a:rPr lang="en-US" sz="2099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2 348 482 $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31497" y="4447353"/>
            <a:ext cx="6880865" cy="1585038"/>
            <a:chOff x="0" y="0"/>
            <a:chExt cx="9174487" cy="211338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174487" cy="2113384"/>
              <a:chOff x="0" y="0"/>
              <a:chExt cx="1812244" cy="4174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12244" cy="417459"/>
              </a:xfrm>
              <a:custGeom>
                <a:avLst/>
                <a:gdLst/>
                <a:ahLst/>
                <a:cxnLst/>
                <a:rect r="r" b="b" t="t" l="l"/>
                <a:pathLst>
                  <a:path h="417459" w="1812244">
                    <a:moveTo>
                      <a:pt x="59632" y="0"/>
                    </a:moveTo>
                    <a:lnTo>
                      <a:pt x="1752612" y="0"/>
                    </a:lnTo>
                    <a:cubicBezTo>
                      <a:pt x="1768428" y="0"/>
                      <a:pt x="1783595" y="6283"/>
                      <a:pt x="1794778" y="17466"/>
                    </a:cubicBezTo>
                    <a:cubicBezTo>
                      <a:pt x="1805962" y="28649"/>
                      <a:pt x="1812244" y="43817"/>
                      <a:pt x="1812244" y="59632"/>
                    </a:cubicBezTo>
                    <a:lnTo>
                      <a:pt x="1812244" y="357826"/>
                    </a:lnTo>
                    <a:cubicBezTo>
                      <a:pt x="1812244" y="373642"/>
                      <a:pt x="1805962" y="388810"/>
                      <a:pt x="1794778" y="399993"/>
                    </a:cubicBezTo>
                    <a:cubicBezTo>
                      <a:pt x="1783595" y="411176"/>
                      <a:pt x="1768428" y="417459"/>
                      <a:pt x="1752612" y="417459"/>
                    </a:cubicBezTo>
                    <a:lnTo>
                      <a:pt x="59632" y="417459"/>
                    </a:lnTo>
                    <a:cubicBezTo>
                      <a:pt x="43817" y="417459"/>
                      <a:pt x="28649" y="411176"/>
                      <a:pt x="17466" y="399993"/>
                    </a:cubicBezTo>
                    <a:cubicBezTo>
                      <a:pt x="6283" y="388810"/>
                      <a:pt x="0" y="373642"/>
                      <a:pt x="0" y="357826"/>
                    </a:cubicBezTo>
                    <a:lnTo>
                      <a:pt x="0" y="59632"/>
                    </a:lnTo>
                    <a:cubicBezTo>
                      <a:pt x="0" y="43817"/>
                      <a:pt x="6283" y="28649"/>
                      <a:pt x="17466" y="17466"/>
                    </a:cubicBezTo>
                    <a:cubicBezTo>
                      <a:pt x="28649" y="6283"/>
                      <a:pt x="43817" y="0"/>
                      <a:pt x="59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812244" cy="455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93581" y="303388"/>
              <a:ext cx="4469235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segment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66681" y="1062352"/>
              <a:ext cx="7538076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Les consommateurs hors entreprises et télétravail représentent la plus grosse part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37860" y="4447353"/>
            <a:ext cx="5326162" cy="1572206"/>
            <a:chOff x="0" y="0"/>
            <a:chExt cx="7101549" cy="209627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101549" cy="2096275"/>
              <a:chOff x="0" y="0"/>
              <a:chExt cx="1402775" cy="41407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02775" cy="414079"/>
              </a:xfrm>
              <a:custGeom>
                <a:avLst/>
                <a:gdLst/>
                <a:ahLst/>
                <a:cxnLst/>
                <a:rect r="r" b="b" t="t" l="l"/>
                <a:pathLst>
                  <a:path h="414079" w="1402775">
                    <a:moveTo>
                      <a:pt x="77039" y="0"/>
                    </a:moveTo>
                    <a:lnTo>
                      <a:pt x="1325736" y="0"/>
                    </a:lnTo>
                    <a:cubicBezTo>
                      <a:pt x="1368284" y="0"/>
                      <a:pt x="1402775" y="34492"/>
                      <a:pt x="1402775" y="77039"/>
                    </a:cubicBezTo>
                    <a:lnTo>
                      <a:pt x="1402775" y="337040"/>
                    </a:lnTo>
                    <a:cubicBezTo>
                      <a:pt x="1402775" y="379587"/>
                      <a:pt x="1368284" y="414079"/>
                      <a:pt x="1325736" y="414079"/>
                    </a:cubicBezTo>
                    <a:lnTo>
                      <a:pt x="77039" y="414079"/>
                    </a:lnTo>
                    <a:cubicBezTo>
                      <a:pt x="34492" y="414079"/>
                      <a:pt x="0" y="379587"/>
                      <a:pt x="0" y="337040"/>
                    </a:cubicBezTo>
                    <a:lnTo>
                      <a:pt x="0" y="77039"/>
                    </a:lnTo>
                    <a:cubicBezTo>
                      <a:pt x="0" y="34492"/>
                      <a:pt x="34492" y="0"/>
                      <a:pt x="770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402775" cy="4521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269411" y="318184"/>
              <a:ext cx="2645327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67"/>
                </a:lnSpc>
              </a:pPr>
              <a:r>
                <a:rPr lang="en-US" b="true" sz="2799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Produits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83023" y="863453"/>
              <a:ext cx="6335502" cy="1114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1" indent="-215900" lvl="1">
                <a:lnSpc>
                  <a:spcPts val="2120"/>
                </a:lnSpc>
                <a:buFont typeface="Arial"/>
                <a:buChar char="•"/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Max : Nokia Smart Phone, Full Size</a:t>
              </a:r>
            </a:p>
            <a:p>
              <a:pPr algn="just" marL="431801" indent="-215900" lvl="1">
                <a:lnSpc>
                  <a:spcPts val="2120"/>
                </a:lnSpc>
                <a:buFont typeface="Arial"/>
                <a:buChar char="•"/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Min :  Harbour Creations File Folder Labels, Alphabetical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36516" y="6308732"/>
            <a:ext cx="5527506" cy="1512723"/>
            <a:chOff x="0" y="0"/>
            <a:chExt cx="7370007" cy="201696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370007" cy="2016965"/>
              <a:chOff x="0" y="0"/>
              <a:chExt cx="1455804" cy="39841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55804" cy="398413"/>
              </a:xfrm>
              <a:custGeom>
                <a:avLst/>
                <a:gdLst/>
                <a:ahLst/>
                <a:cxnLst/>
                <a:rect r="r" b="b" t="t" l="l"/>
                <a:pathLst>
                  <a:path h="398413" w="1455804">
                    <a:moveTo>
                      <a:pt x="74233" y="0"/>
                    </a:moveTo>
                    <a:lnTo>
                      <a:pt x="1381571" y="0"/>
                    </a:lnTo>
                    <a:cubicBezTo>
                      <a:pt x="1422569" y="0"/>
                      <a:pt x="1455804" y="33235"/>
                      <a:pt x="1455804" y="74233"/>
                    </a:cubicBezTo>
                    <a:lnTo>
                      <a:pt x="1455804" y="324180"/>
                    </a:lnTo>
                    <a:cubicBezTo>
                      <a:pt x="1455804" y="365178"/>
                      <a:pt x="1422569" y="398413"/>
                      <a:pt x="1381571" y="398413"/>
                    </a:cubicBezTo>
                    <a:lnTo>
                      <a:pt x="74233" y="398413"/>
                    </a:lnTo>
                    <a:cubicBezTo>
                      <a:pt x="54545" y="398413"/>
                      <a:pt x="35664" y="390592"/>
                      <a:pt x="21742" y="376671"/>
                    </a:cubicBezTo>
                    <a:cubicBezTo>
                      <a:pt x="7821" y="362749"/>
                      <a:pt x="0" y="343868"/>
                      <a:pt x="0" y="324180"/>
                    </a:cubicBezTo>
                    <a:lnTo>
                      <a:pt x="0" y="74233"/>
                    </a:lnTo>
                    <a:cubicBezTo>
                      <a:pt x="0" y="33235"/>
                      <a:pt x="33235" y="0"/>
                      <a:pt x="742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455804" cy="43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641748" y="324189"/>
              <a:ext cx="5399897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temporelle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469293" y="1027355"/>
              <a:ext cx="6640159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Augmentation des ventes entre 2011 et 2014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631497" y="6375291"/>
            <a:ext cx="6880865" cy="1851738"/>
            <a:chOff x="0" y="0"/>
            <a:chExt cx="9174487" cy="246898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9174487" cy="2468984"/>
              <a:chOff x="0" y="0"/>
              <a:chExt cx="1812244" cy="48770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812244" cy="487701"/>
              </a:xfrm>
              <a:custGeom>
                <a:avLst/>
                <a:gdLst/>
                <a:ahLst/>
                <a:cxnLst/>
                <a:rect r="r" b="b" t="t" l="l"/>
                <a:pathLst>
                  <a:path h="487701" w="1812244">
                    <a:moveTo>
                      <a:pt x="59632" y="0"/>
                    </a:moveTo>
                    <a:lnTo>
                      <a:pt x="1752612" y="0"/>
                    </a:lnTo>
                    <a:cubicBezTo>
                      <a:pt x="1768428" y="0"/>
                      <a:pt x="1783595" y="6283"/>
                      <a:pt x="1794778" y="17466"/>
                    </a:cubicBezTo>
                    <a:cubicBezTo>
                      <a:pt x="1805962" y="28649"/>
                      <a:pt x="1812244" y="43817"/>
                      <a:pt x="1812244" y="59632"/>
                    </a:cubicBezTo>
                    <a:lnTo>
                      <a:pt x="1812244" y="428068"/>
                    </a:lnTo>
                    <a:cubicBezTo>
                      <a:pt x="1812244" y="443884"/>
                      <a:pt x="1805962" y="459051"/>
                      <a:pt x="1794778" y="470235"/>
                    </a:cubicBezTo>
                    <a:cubicBezTo>
                      <a:pt x="1783595" y="481418"/>
                      <a:pt x="1768428" y="487701"/>
                      <a:pt x="1752612" y="487701"/>
                    </a:cubicBezTo>
                    <a:lnTo>
                      <a:pt x="59632" y="487701"/>
                    </a:lnTo>
                    <a:cubicBezTo>
                      <a:pt x="43817" y="487701"/>
                      <a:pt x="28649" y="481418"/>
                      <a:pt x="17466" y="470235"/>
                    </a:cubicBezTo>
                    <a:cubicBezTo>
                      <a:pt x="6283" y="459051"/>
                      <a:pt x="0" y="443884"/>
                      <a:pt x="0" y="428068"/>
                    </a:cubicBezTo>
                    <a:lnTo>
                      <a:pt x="0" y="59632"/>
                    </a:lnTo>
                    <a:cubicBezTo>
                      <a:pt x="0" y="43817"/>
                      <a:pt x="6283" y="28649"/>
                      <a:pt x="17466" y="17466"/>
                    </a:cubicBezTo>
                    <a:cubicBezTo>
                      <a:pt x="28649" y="6283"/>
                      <a:pt x="43817" y="0"/>
                      <a:pt x="59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812244" cy="5258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2593581" y="303388"/>
              <a:ext cx="4469235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pays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666681" y="1062352"/>
              <a:ext cx="7538076" cy="1114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Max  = France </a:t>
              </a:r>
            </a:p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Min = Portugal</a:t>
              </a:r>
            </a:p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Ireland à 4ème le plus faible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36516" y="8164356"/>
            <a:ext cx="5527506" cy="1816162"/>
            <a:chOff x="0" y="0"/>
            <a:chExt cx="1455804" cy="47833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55804" cy="478331"/>
            </a:xfrm>
            <a:custGeom>
              <a:avLst/>
              <a:gdLst/>
              <a:ahLst/>
              <a:cxnLst/>
              <a:rect r="r" b="b" t="t" l="l"/>
              <a:pathLst>
                <a:path h="478331" w="1455804">
                  <a:moveTo>
                    <a:pt x="74233" y="0"/>
                  </a:moveTo>
                  <a:lnTo>
                    <a:pt x="1381571" y="0"/>
                  </a:lnTo>
                  <a:cubicBezTo>
                    <a:pt x="1422569" y="0"/>
                    <a:pt x="1455804" y="33235"/>
                    <a:pt x="1455804" y="74233"/>
                  </a:cubicBezTo>
                  <a:lnTo>
                    <a:pt x="1455804" y="404098"/>
                  </a:lnTo>
                  <a:cubicBezTo>
                    <a:pt x="1455804" y="445096"/>
                    <a:pt x="1422569" y="478331"/>
                    <a:pt x="1381571" y="478331"/>
                  </a:cubicBezTo>
                  <a:lnTo>
                    <a:pt x="74233" y="478331"/>
                  </a:lnTo>
                  <a:cubicBezTo>
                    <a:pt x="33235" y="478331"/>
                    <a:pt x="0" y="445096"/>
                    <a:pt x="0" y="404098"/>
                  </a:cubicBezTo>
                  <a:lnTo>
                    <a:pt x="0" y="74233"/>
                  </a:lnTo>
                  <a:cubicBezTo>
                    <a:pt x="0" y="33235"/>
                    <a:pt x="33235" y="0"/>
                    <a:pt x="74233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455804" cy="516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518500" y="8267004"/>
            <a:ext cx="4049923" cy="41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Par catégorie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310881" y="8678738"/>
            <a:ext cx="4980120" cy="16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Globalement équilibré</a:t>
            </a:r>
          </a:p>
          <a:p>
            <a:pPr algn="l">
              <a:lnSpc>
                <a:spcPts val="2120"/>
              </a:lnSpc>
            </a:pPr>
          </a:p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Ireland : </a:t>
            </a: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Min = Ameublement </a:t>
            </a:r>
          </a:p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Portugal : Max = Technologie </a:t>
            </a:r>
          </a:p>
          <a:p>
            <a:pPr algn="l">
              <a:lnSpc>
                <a:spcPts val="2120"/>
              </a:lnSpc>
            </a:pPr>
            <a:r>
              <a:rPr lang="en-US" sz="2000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  <a:p>
            <a:pPr algn="l">
              <a:lnSpc>
                <a:spcPts val="21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95" y="487195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6475" y="132131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Les clients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26971" y="2942090"/>
            <a:ext cx="5491577" cy="1309243"/>
            <a:chOff x="0" y="0"/>
            <a:chExt cx="1748143" cy="4167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8143" cy="416773"/>
            </a:xfrm>
            <a:custGeom>
              <a:avLst/>
              <a:gdLst/>
              <a:ahLst/>
              <a:cxnLst/>
              <a:rect r="r" b="b" t="t" l="l"/>
              <a:pathLst>
                <a:path h="416773" w="1748143">
                  <a:moveTo>
                    <a:pt x="74718" y="0"/>
                  </a:moveTo>
                  <a:lnTo>
                    <a:pt x="1673425" y="0"/>
                  </a:lnTo>
                  <a:cubicBezTo>
                    <a:pt x="1693241" y="0"/>
                    <a:pt x="1712246" y="7872"/>
                    <a:pt x="1726259" y="21885"/>
                  </a:cubicBezTo>
                  <a:cubicBezTo>
                    <a:pt x="1740271" y="35897"/>
                    <a:pt x="1748143" y="54902"/>
                    <a:pt x="1748143" y="74718"/>
                  </a:cubicBezTo>
                  <a:lnTo>
                    <a:pt x="1748143" y="342055"/>
                  </a:lnTo>
                  <a:cubicBezTo>
                    <a:pt x="1748143" y="361872"/>
                    <a:pt x="1740271" y="380877"/>
                    <a:pt x="1726259" y="394889"/>
                  </a:cubicBezTo>
                  <a:cubicBezTo>
                    <a:pt x="1712246" y="408901"/>
                    <a:pt x="1693241" y="416773"/>
                    <a:pt x="1673425" y="416773"/>
                  </a:cubicBezTo>
                  <a:lnTo>
                    <a:pt x="74718" y="416773"/>
                  </a:lnTo>
                  <a:cubicBezTo>
                    <a:pt x="54902" y="416773"/>
                    <a:pt x="35897" y="408901"/>
                    <a:pt x="21885" y="394889"/>
                  </a:cubicBezTo>
                  <a:cubicBezTo>
                    <a:pt x="7872" y="380877"/>
                    <a:pt x="0" y="361872"/>
                    <a:pt x="0" y="342055"/>
                  </a:cubicBezTo>
                  <a:lnTo>
                    <a:pt x="0" y="74718"/>
                  </a:lnTo>
                  <a:cubicBezTo>
                    <a:pt x="0" y="54902"/>
                    <a:pt x="7872" y="35897"/>
                    <a:pt x="21885" y="21885"/>
                  </a:cubicBezTo>
                  <a:cubicBezTo>
                    <a:pt x="35897" y="7872"/>
                    <a:pt x="54902" y="0"/>
                    <a:pt x="7471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8143" cy="454874"/>
            </a:xfrm>
            <a:prstGeom prst="rect">
              <a:avLst/>
            </a:prstGeom>
          </p:spPr>
          <p:txBody>
            <a:bodyPr anchor="ctr" rtlCol="false" tIns="42030" lIns="42030" bIns="42030" rIns="4203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806020" y="3143275"/>
            <a:ext cx="4167905" cy="41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01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Nombre de clients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6676" y="3695640"/>
            <a:ext cx="3592166" cy="30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099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792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936516" y="6354895"/>
            <a:ext cx="6241431" cy="1851738"/>
            <a:chOff x="0" y="0"/>
            <a:chExt cx="8321908" cy="246898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321908" cy="2468984"/>
              <a:chOff x="0" y="0"/>
              <a:chExt cx="1643834" cy="48770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43834" cy="487701"/>
              </a:xfrm>
              <a:custGeom>
                <a:avLst/>
                <a:gdLst/>
                <a:ahLst/>
                <a:cxnLst/>
                <a:rect r="r" b="b" t="t" l="l"/>
                <a:pathLst>
                  <a:path h="487701" w="1643834">
                    <a:moveTo>
                      <a:pt x="65742" y="0"/>
                    </a:moveTo>
                    <a:lnTo>
                      <a:pt x="1578092" y="0"/>
                    </a:lnTo>
                    <a:cubicBezTo>
                      <a:pt x="1595528" y="0"/>
                      <a:pt x="1612249" y="6926"/>
                      <a:pt x="1624578" y="19255"/>
                    </a:cubicBezTo>
                    <a:cubicBezTo>
                      <a:pt x="1636907" y="31584"/>
                      <a:pt x="1643834" y="48306"/>
                      <a:pt x="1643834" y="65742"/>
                    </a:cubicBezTo>
                    <a:lnTo>
                      <a:pt x="1643834" y="421959"/>
                    </a:lnTo>
                    <a:cubicBezTo>
                      <a:pt x="1643834" y="439395"/>
                      <a:pt x="1636907" y="456116"/>
                      <a:pt x="1624578" y="468445"/>
                    </a:cubicBezTo>
                    <a:cubicBezTo>
                      <a:pt x="1612249" y="480774"/>
                      <a:pt x="1595528" y="487701"/>
                      <a:pt x="1578092" y="487701"/>
                    </a:cubicBezTo>
                    <a:lnTo>
                      <a:pt x="65742" y="487701"/>
                    </a:lnTo>
                    <a:cubicBezTo>
                      <a:pt x="48306" y="487701"/>
                      <a:pt x="31584" y="480774"/>
                      <a:pt x="19255" y="468445"/>
                    </a:cubicBezTo>
                    <a:cubicBezTo>
                      <a:pt x="6926" y="456116"/>
                      <a:pt x="0" y="439395"/>
                      <a:pt x="0" y="421959"/>
                    </a:cubicBezTo>
                    <a:lnTo>
                      <a:pt x="0" y="65742"/>
                    </a:lnTo>
                    <a:cubicBezTo>
                      <a:pt x="0" y="48306"/>
                      <a:pt x="6926" y="31584"/>
                      <a:pt x="19255" y="19255"/>
                    </a:cubicBezTo>
                    <a:cubicBezTo>
                      <a:pt x="31584" y="6926"/>
                      <a:pt x="48306" y="0"/>
                      <a:pt x="65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643834" cy="5258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352562" y="303388"/>
              <a:ext cx="4053912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 segment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04727" y="1062352"/>
              <a:ext cx="6837568" cy="1114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Les consommateurs hors entreprises et télétravail représentent la plus grosse part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53016" y="6354895"/>
            <a:ext cx="6804638" cy="1512723"/>
            <a:chOff x="0" y="0"/>
            <a:chExt cx="9072850" cy="201696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072850" cy="2016965"/>
              <a:chOff x="0" y="0"/>
              <a:chExt cx="1792168" cy="39841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92168" cy="398413"/>
              </a:xfrm>
              <a:custGeom>
                <a:avLst/>
                <a:gdLst/>
                <a:ahLst/>
                <a:cxnLst/>
                <a:rect r="r" b="b" t="t" l="l"/>
                <a:pathLst>
                  <a:path h="398413" w="1792168">
                    <a:moveTo>
                      <a:pt x="60300" y="0"/>
                    </a:moveTo>
                    <a:lnTo>
                      <a:pt x="1731868" y="0"/>
                    </a:lnTo>
                    <a:cubicBezTo>
                      <a:pt x="1747860" y="0"/>
                      <a:pt x="1763198" y="6353"/>
                      <a:pt x="1774506" y="17662"/>
                    </a:cubicBezTo>
                    <a:cubicBezTo>
                      <a:pt x="1785815" y="28970"/>
                      <a:pt x="1792168" y="44308"/>
                      <a:pt x="1792168" y="60300"/>
                    </a:cubicBezTo>
                    <a:lnTo>
                      <a:pt x="1792168" y="338112"/>
                    </a:lnTo>
                    <a:cubicBezTo>
                      <a:pt x="1792168" y="371415"/>
                      <a:pt x="1765171" y="398413"/>
                      <a:pt x="1731868" y="398413"/>
                    </a:cubicBezTo>
                    <a:lnTo>
                      <a:pt x="60300" y="398413"/>
                    </a:lnTo>
                    <a:cubicBezTo>
                      <a:pt x="44308" y="398413"/>
                      <a:pt x="28970" y="392060"/>
                      <a:pt x="17662" y="380751"/>
                    </a:cubicBezTo>
                    <a:cubicBezTo>
                      <a:pt x="6353" y="369443"/>
                      <a:pt x="0" y="354105"/>
                      <a:pt x="0" y="338112"/>
                    </a:cubicBezTo>
                    <a:lnTo>
                      <a:pt x="0" y="60300"/>
                    </a:lnTo>
                    <a:cubicBezTo>
                      <a:pt x="0" y="26997"/>
                      <a:pt x="26997" y="0"/>
                      <a:pt x="60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792168" cy="43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90025" y="324189"/>
              <a:ext cx="6647546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 de livraison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77723" y="1027355"/>
              <a:ext cx="8174371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Max : Economy</a:t>
              </a:r>
            </a:p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Min : Immediate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53016" y="4523670"/>
            <a:ext cx="6804638" cy="1474262"/>
            <a:chOff x="0" y="0"/>
            <a:chExt cx="1812244" cy="3926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12244" cy="392633"/>
            </a:xfrm>
            <a:custGeom>
              <a:avLst/>
              <a:gdLst/>
              <a:ahLst/>
              <a:cxnLst/>
              <a:rect r="r" b="b" t="t" l="l"/>
              <a:pathLst>
                <a:path h="392633" w="1812244">
                  <a:moveTo>
                    <a:pt x="60300" y="0"/>
                  </a:moveTo>
                  <a:lnTo>
                    <a:pt x="1751944" y="0"/>
                  </a:lnTo>
                  <a:cubicBezTo>
                    <a:pt x="1785247" y="0"/>
                    <a:pt x="1812244" y="26997"/>
                    <a:pt x="1812244" y="60300"/>
                  </a:cubicBezTo>
                  <a:lnTo>
                    <a:pt x="1812244" y="332332"/>
                  </a:lnTo>
                  <a:cubicBezTo>
                    <a:pt x="1812244" y="348325"/>
                    <a:pt x="1805891" y="363662"/>
                    <a:pt x="1794583" y="374971"/>
                  </a:cubicBezTo>
                  <a:cubicBezTo>
                    <a:pt x="1783274" y="386279"/>
                    <a:pt x="1767937" y="392633"/>
                    <a:pt x="1751944" y="392633"/>
                  </a:cubicBezTo>
                  <a:lnTo>
                    <a:pt x="60300" y="392633"/>
                  </a:lnTo>
                  <a:cubicBezTo>
                    <a:pt x="26997" y="392633"/>
                    <a:pt x="0" y="365635"/>
                    <a:pt x="0" y="332332"/>
                  </a:cubicBezTo>
                  <a:lnTo>
                    <a:pt x="0" y="60300"/>
                  </a:lnTo>
                  <a:cubicBezTo>
                    <a:pt x="0" y="26997"/>
                    <a:pt x="26997" y="0"/>
                    <a:pt x="603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812244" cy="430733"/>
            </a:xfrm>
            <a:prstGeom prst="rect">
              <a:avLst/>
            </a:prstGeom>
          </p:spPr>
          <p:txBody>
            <a:bodyPr anchor="ctr" rtlCol="false" tIns="50237" lIns="50237" bIns="50237" rIns="5023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392878" y="4582699"/>
            <a:ext cx="3314793" cy="40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768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Par pays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23161" y="5047806"/>
            <a:ext cx="5590926" cy="81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Max  = France 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Min = Portugal</a:t>
            </a:r>
          </a:p>
          <a:p>
            <a:pPr algn="l">
              <a:lnSpc>
                <a:spcPts val="2096"/>
              </a:lnSpc>
            </a:pPr>
            <a:r>
              <a:rPr lang="en-US" sz="197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Ireland à 6ème le plus faible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936516" y="8396780"/>
            <a:ext cx="6241431" cy="1723039"/>
            <a:chOff x="0" y="0"/>
            <a:chExt cx="1643834" cy="4538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43834" cy="453805"/>
            </a:xfrm>
            <a:custGeom>
              <a:avLst/>
              <a:gdLst/>
              <a:ahLst/>
              <a:cxnLst/>
              <a:rect r="r" b="b" t="t" l="l"/>
              <a:pathLst>
                <a:path h="453805" w="1643834">
                  <a:moveTo>
                    <a:pt x="65742" y="0"/>
                  </a:moveTo>
                  <a:lnTo>
                    <a:pt x="1578092" y="0"/>
                  </a:lnTo>
                  <a:cubicBezTo>
                    <a:pt x="1595528" y="0"/>
                    <a:pt x="1612249" y="6926"/>
                    <a:pt x="1624578" y="19255"/>
                  </a:cubicBezTo>
                  <a:cubicBezTo>
                    <a:pt x="1636907" y="31584"/>
                    <a:pt x="1643834" y="48306"/>
                    <a:pt x="1643834" y="65742"/>
                  </a:cubicBezTo>
                  <a:lnTo>
                    <a:pt x="1643834" y="388063"/>
                  </a:lnTo>
                  <a:cubicBezTo>
                    <a:pt x="1643834" y="405499"/>
                    <a:pt x="1636907" y="422220"/>
                    <a:pt x="1624578" y="434549"/>
                  </a:cubicBezTo>
                  <a:cubicBezTo>
                    <a:pt x="1612249" y="446878"/>
                    <a:pt x="1595528" y="453805"/>
                    <a:pt x="1578092" y="453805"/>
                  </a:cubicBezTo>
                  <a:lnTo>
                    <a:pt x="65742" y="453805"/>
                  </a:lnTo>
                  <a:cubicBezTo>
                    <a:pt x="48306" y="453805"/>
                    <a:pt x="31584" y="446878"/>
                    <a:pt x="19255" y="434549"/>
                  </a:cubicBezTo>
                  <a:cubicBezTo>
                    <a:pt x="6926" y="422220"/>
                    <a:pt x="0" y="405499"/>
                    <a:pt x="0" y="388063"/>
                  </a:cubicBezTo>
                  <a:lnTo>
                    <a:pt x="0" y="65742"/>
                  </a:lnTo>
                  <a:cubicBezTo>
                    <a:pt x="0" y="48306"/>
                    <a:pt x="6926" y="31584"/>
                    <a:pt x="19255" y="19255"/>
                  </a:cubicBezTo>
                  <a:cubicBezTo>
                    <a:pt x="31584" y="6926"/>
                    <a:pt x="48306" y="0"/>
                    <a:pt x="6574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643834" cy="4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756097" y="8492383"/>
            <a:ext cx="4049923" cy="41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b="true" sz="2800">
                <a:solidFill>
                  <a:srgbClr val="443880"/>
                </a:solidFill>
                <a:latin typeface="Poppins Bold"/>
                <a:ea typeface="Poppins Bold"/>
                <a:cs typeface="Poppins Bold"/>
                <a:sym typeface="Poppins Bold"/>
              </a:rPr>
              <a:t>Par catégorie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42355" y="9046992"/>
            <a:ext cx="5271315" cy="76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857">
                <a:solidFill>
                  <a:srgbClr val="443880"/>
                </a:solidFill>
                <a:latin typeface="Poppins"/>
                <a:ea typeface="Poppins"/>
                <a:cs typeface="Poppins"/>
                <a:sym typeface="Poppins"/>
              </a:rPr>
              <a:t>Fournitures de bureau légèrement plus élevée</a:t>
            </a:r>
          </a:p>
          <a:p>
            <a:pPr algn="l">
              <a:lnSpc>
                <a:spcPts val="1969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1936516" y="4523670"/>
            <a:ext cx="6241431" cy="1246023"/>
            <a:chOff x="0" y="0"/>
            <a:chExt cx="8321908" cy="166136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8321908" cy="1661365"/>
              <a:chOff x="0" y="0"/>
              <a:chExt cx="1643834" cy="32817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643834" cy="328171"/>
              </a:xfrm>
              <a:custGeom>
                <a:avLst/>
                <a:gdLst/>
                <a:ahLst/>
                <a:cxnLst/>
                <a:rect r="r" b="b" t="t" l="l"/>
                <a:pathLst>
                  <a:path h="328171" w="1643834">
                    <a:moveTo>
                      <a:pt x="65742" y="0"/>
                    </a:moveTo>
                    <a:lnTo>
                      <a:pt x="1578092" y="0"/>
                    </a:lnTo>
                    <a:cubicBezTo>
                      <a:pt x="1595528" y="0"/>
                      <a:pt x="1612249" y="6926"/>
                      <a:pt x="1624578" y="19255"/>
                    </a:cubicBezTo>
                    <a:cubicBezTo>
                      <a:pt x="1636907" y="31584"/>
                      <a:pt x="1643834" y="48306"/>
                      <a:pt x="1643834" y="65742"/>
                    </a:cubicBezTo>
                    <a:lnTo>
                      <a:pt x="1643834" y="262429"/>
                    </a:lnTo>
                    <a:cubicBezTo>
                      <a:pt x="1643834" y="279865"/>
                      <a:pt x="1636907" y="296587"/>
                      <a:pt x="1624578" y="308916"/>
                    </a:cubicBezTo>
                    <a:cubicBezTo>
                      <a:pt x="1612249" y="321244"/>
                      <a:pt x="1595528" y="328171"/>
                      <a:pt x="1578092" y="328171"/>
                    </a:cubicBezTo>
                    <a:lnTo>
                      <a:pt x="65742" y="328171"/>
                    </a:lnTo>
                    <a:cubicBezTo>
                      <a:pt x="48306" y="328171"/>
                      <a:pt x="31584" y="321244"/>
                      <a:pt x="19255" y="308916"/>
                    </a:cubicBezTo>
                    <a:cubicBezTo>
                      <a:pt x="6926" y="296587"/>
                      <a:pt x="0" y="279865"/>
                      <a:pt x="0" y="262429"/>
                    </a:cubicBezTo>
                    <a:lnTo>
                      <a:pt x="0" y="65742"/>
                    </a:lnTo>
                    <a:cubicBezTo>
                      <a:pt x="0" y="48306"/>
                      <a:pt x="6926" y="31584"/>
                      <a:pt x="19255" y="19255"/>
                    </a:cubicBezTo>
                    <a:cubicBezTo>
                      <a:pt x="31584" y="6926"/>
                      <a:pt x="48306" y="0"/>
                      <a:pt x="65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643834" cy="3662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724636" y="324189"/>
              <a:ext cx="6097341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temporelle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529906" y="1027355"/>
              <a:ext cx="7497794" cy="403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Augmentation entre 2011 et 2014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53016" y="8401018"/>
            <a:ext cx="6804638" cy="1246023"/>
            <a:chOff x="0" y="0"/>
            <a:chExt cx="9072850" cy="1661365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9072850" cy="1661365"/>
              <a:chOff x="0" y="0"/>
              <a:chExt cx="1792168" cy="3281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92168" cy="328171"/>
              </a:xfrm>
              <a:custGeom>
                <a:avLst/>
                <a:gdLst/>
                <a:ahLst/>
                <a:cxnLst/>
                <a:rect r="r" b="b" t="t" l="l"/>
                <a:pathLst>
                  <a:path h="328171" w="1792168">
                    <a:moveTo>
                      <a:pt x="60300" y="0"/>
                    </a:moveTo>
                    <a:lnTo>
                      <a:pt x="1731868" y="0"/>
                    </a:lnTo>
                    <a:cubicBezTo>
                      <a:pt x="1747860" y="0"/>
                      <a:pt x="1763198" y="6353"/>
                      <a:pt x="1774506" y="17662"/>
                    </a:cubicBezTo>
                    <a:cubicBezTo>
                      <a:pt x="1785815" y="28970"/>
                      <a:pt x="1792168" y="44308"/>
                      <a:pt x="1792168" y="60300"/>
                    </a:cubicBezTo>
                    <a:lnTo>
                      <a:pt x="1792168" y="267870"/>
                    </a:lnTo>
                    <a:cubicBezTo>
                      <a:pt x="1792168" y="301173"/>
                      <a:pt x="1765171" y="328171"/>
                      <a:pt x="1731868" y="328171"/>
                    </a:cubicBezTo>
                    <a:lnTo>
                      <a:pt x="60300" y="328171"/>
                    </a:lnTo>
                    <a:cubicBezTo>
                      <a:pt x="26997" y="328171"/>
                      <a:pt x="0" y="301173"/>
                      <a:pt x="0" y="267870"/>
                    </a:cubicBezTo>
                    <a:lnTo>
                      <a:pt x="0" y="60300"/>
                    </a:lnTo>
                    <a:cubicBezTo>
                      <a:pt x="0" y="26997"/>
                      <a:pt x="26997" y="0"/>
                      <a:pt x="60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792168" cy="3662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790025" y="324189"/>
              <a:ext cx="6647546" cy="552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8"/>
                </a:lnSpc>
              </a:pPr>
              <a:r>
                <a:rPr lang="en-US" b="true" sz="2800">
                  <a:solidFill>
                    <a:srgbClr val="44388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Retour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577723" y="1027355"/>
              <a:ext cx="8174371" cy="403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</a:pPr>
              <a:r>
                <a:rPr lang="en-US" sz="2000">
                  <a:solidFill>
                    <a:srgbClr val="443880"/>
                  </a:solidFill>
                  <a:latin typeface="Poppins"/>
                  <a:ea typeface="Poppins"/>
                  <a:cs typeface="Poppins"/>
                  <a:sym typeface="Poppins"/>
                </a:rPr>
                <a:t>La moitié des clients font des retours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DAGdZ4NnjhA</dc:identifier>
  <dcterms:modified xsi:type="dcterms:W3CDTF">2011-08-01T06:04:30Z</dcterms:modified>
  <cp:revision>1</cp:revision>
  <dc:title>Business case: Market Price Retail</dc:title>
</cp:coreProperties>
</file>